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314" r:id="rId3"/>
    <p:sldId id="315" r:id="rId4"/>
    <p:sldId id="268" r:id="rId5"/>
    <p:sldId id="307" r:id="rId6"/>
    <p:sldId id="261" r:id="rId7"/>
    <p:sldId id="316" r:id="rId8"/>
    <p:sldId id="257" r:id="rId9"/>
    <p:sldId id="319" r:id="rId10"/>
    <p:sldId id="258" r:id="rId11"/>
    <p:sldId id="259" r:id="rId12"/>
    <p:sldId id="317" r:id="rId13"/>
    <p:sldId id="277" r:id="rId14"/>
    <p:sldId id="318" r:id="rId15"/>
    <p:sldId id="267" r:id="rId16"/>
    <p:sldId id="279" r:id="rId17"/>
    <p:sldId id="313" r:id="rId18"/>
    <p:sldId id="283" r:id="rId19"/>
    <p:sldId id="310" r:id="rId20"/>
    <p:sldId id="28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6"/>
    <p:restoredTop sz="94643"/>
  </p:normalViewPr>
  <p:slideViewPr>
    <p:cSldViewPr snapToGrid="0" snapToObjects="1">
      <p:cViewPr varScale="1">
        <p:scale>
          <a:sx n="85" d="100"/>
          <a:sy n="85" d="100"/>
        </p:scale>
        <p:origin x="176"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EED676-22C9-43D6-AD9A-385D94D43E37}" type="doc">
      <dgm:prSet loTypeId="urn:microsoft.com/office/officeart/2009/3/layout/HorizontalOrganizationChart" loCatId="hierarchy" qsTypeId="urn:microsoft.com/office/officeart/2005/8/quickstyle/simple3" qsCatId="simple" csTypeId="urn:microsoft.com/office/officeart/2005/8/colors/accent1_2" csCatId="accent1"/>
      <dgm:spPr/>
      <dgm:t>
        <a:bodyPr/>
        <a:lstStyle/>
        <a:p>
          <a:endParaRPr lang="en-US"/>
        </a:p>
      </dgm:t>
    </dgm:pt>
    <dgm:pt modelId="{C6B3D23F-6BD5-4837-94E5-E21A7BD232FB}">
      <dgm:prSet/>
      <dgm:spPr/>
      <dgm:t>
        <a:bodyPr/>
        <a:lstStyle/>
        <a:p>
          <a:r>
            <a:rPr lang="en-US"/>
            <a:t>Three Answers:</a:t>
          </a:r>
        </a:p>
      </dgm:t>
    </dgm:pt>
    <dgm:pt modelId="{CDBB13D7-A08D-4E59-A764-E64844AAEC40}" type="parTrans" cxnId="{A589F042-0B02-40F8-93AA-F04E3EDD4F61}">
      <dgm:prSet/>
      <dgm:spPr/>
      <dgm:t>
        <a:bodyPr/>
        <a:lstStyle/>
        <a:p>
          <a:endParaRPr lang="en-US"/>
        </a:p>
      </dgm:t>
    </dgm:pt>
    <dgm:pt modelId="{FC3FD962-A4BC-4144-BE08-18AF8F4042C3}" type="sibTrans" cxnId="{A589F042-0B02-40F8-93AA-F04E3EDD4F61}">
      <dgm:prSet/>
      <dgm:spPr/>
      <dgm:t>
        <a:bodyPr/>
        <a:lstStyle/>
        <a:p>
          <a:endParaRPr lang="en-US"/>
        </a:p>
      </dgm:t>
    </dgm:pt>
    <dgm:pt modelId="{6F2FD970-3269-4E2E-B476-B89675EBE969}">
      <dgm:prSet/>
      <dgm:spPr/>
      <dgm:t>
        <a:bodyPr/>
        <a:lstStyle/>
        <a:p>
          <a:r>
            <a:rPr lang="en-US"/>
            <a:t>Physical, biological, sentient things</a:t>
          </a:r>
        </a:p>
      </dgm:t>
    </dgm:pt>
    <dgm:pt modelId="{F1FDDBD3-CD2E-49EC-A0D4-FE99BCE633B1}" type="parTrans" cxnId="{795F8784-48D4-4F6D-B8BD-C7252ED2C335}">
      <dgm:prSet/>
      <dgm:spPr/>
      <dgm:t>
        <a:bodyPr/>
        <a:lstStyle/>
        <a:p>
          <a:endParaRPr lang="en-US"/>
        </a:p>
      </dgm:t>
    </dgm:pt>
    <dgm:pt modelId="{DF5443A5-3D70-4920-AF8D-F382BD402A84}" type="sibTrans" cxnId="{795F8784-48D4-4F6D-B8BD-C7252ED2C335}">
      <dgm:prSet/>
      <dgm:spPr/>
      <dgm:t>
        <a:bodyPr/>
        <a:lstStyle/>
        <a:p>
          <a:endParaRPr lang="en-US"/>
        </a:p>
      </dgm:t>
    </dgm:pt>
    <dgm:pt modelId="{90C356F0-CA7F-4302-AB69-D81BA196DB15}">
      <dgm:prSet/>
      <dgm:spPr/>
      <dgm:t>
        <a:bodyPr/>
        <a:lstStyle/>
        <a:p>
          <a:r>
            <a:rPr lang="en-US"/>
            <a:t>Biological Social Things, Social  Constructions</a:t>
          </a:r>
        </a:p>
      </dgm:t>
    </dgm:pt>
    <dgm:pt modelId="{5F331F6E-DFAB-4ECC-867F-CAFA2B468815}" type="parTrans" cxnId="{30003777-1D1B-445E-BE4F-FA161F408A3A}">
      <dgm:prSet/>
      <dgm:spPr/>
      <dgm:t>
        <a:bodyPr/>
        <a:lstStyle/>
        <a:p>
          <a:endParaRPr lang="en-US"/>
        </a:p>
      </dgm:t>
    </dgm:pt>
    <dgm:pt modelId="{38AB17F3-4469-4C97-A6AC-B59C9799BCF4}" type="sibTrans" cxnId="{30003777-1D1B-445E-BE4F-FA161F408A3A}">
      <dgm:prSet/>
      <dgm:spPr/>
      <dgm:t>
        <a:bodyPr/>
        <a:lstStyle/>
        <a:p>
          <a:endParaRPr lang="en-US"/>
        </a:p>
      </dgm:t>
    </dgm:pt>
    <dgm:pt modelId="{7CE74AFD-3D3A-441E-A061-0E1FFB7935E6}">
      <dgm:prSet/>
      <dgm:spPr/>
      <dgm:t>
        <a:bodyPr/>
        <a:lstStyle/>
        <a:p>
          <a:r>
            <a:rPr lang="en-US"/>
            <a:t>Sentient Careful Calculating things</a:t>
          </a:r>
        </a:p>
      </dgm:t>
    </dgm:pt>
    <dgm:pt modelId="{E7AD347B-F6D3-4AFA-93CF-B92AAABCACCD}" type="parTrans" cxnId="{32DE0CC9-FE0F-491F-AD0C-0BB839071767}">
      <dgm:prSet/>
      <dgm:spPr/>
      <dgm:t>
        <a:bodyPr/>
        <a:lstStyle/>
        <a:p>
          <a:endParaRPr lang="en-US"/>
        </a:p>
      </dgm:t>
    </dgm:pt>
    <dgm:pt modelId="{590E48D2-941A-41D6-B17E-8D83588156D8}" type="sibTrans" cxnId="{32DE0CC9-FE0F-491F-AD0C-0BB839071767}">
      <dgm:prSet/>
      <dgm:spPr/>
      <dgm:t>
        <a:bodyPr/>
        <a:lstStyle/>
        <a:p>
          <a:endParaRPr lang="en-US"/>
        </a:p>
      </dgm:t>
    </dgm:pt>
    <dgm:pt modelId="{4D62F2E5-65A3-AF44-A9CD-BE3039E9B501}" type="pres">
      <dgm:prSet presAssocID="{F7EED676-22C9-43D6-AD9A-385D94D43E37}" presName="hierChild1" presStyleCnt="0">
        <dgm:presLayoutVars>
          <dgm:orgChart val="1"/>
          <dgm:chPref val="1"/>
          <dgm:dir/>
          <dgm:animOne val="branch"/>
          <dgm:animLvl val="lvl"/>
          <dgm:resizeHandles/>
        </dgm:presLayoutVars>
      </dgm:prSet>
      <dgm:spPr/>
    </dgm:pt>
    <dgm:pt modelId="{A133C511-F9D5-6842-808E-898E5935610A}" type="pres">
      <dgm:prSet presAssocID="{C6B3D23F-6BD5-4837-94E5-E21A7BD232FB}" presName="hierRoot1" presStyleCnt="0">
        <dgm:presLayoutVars>
          <dgm:hierBranch val="init"/>
        </dgm:presLayoutVars>
      </dgm:prSet>
      <dgm:spPr/>
    </dgm:pt>
    <dgm:pt modelId="{26478CC6-2886-7D45-B372-0E5704E2303E}" type="pres">
      <dgm:prSet presAssocID="{C6B3D23F-6BD5-4837-94E5-E21A7BD232FB}" presName="rootComposite1" presStyleCnt="0"/>
      <dgm:spPr/>
    </dgm:pt>
    <dgm:pt modelId="{03F82AE7-96E9-914F-AD83-3DA60A1AA463}" type="pres">
      <dgm:prSet presAssocID="{C6B3D23F-6BD5-4837-94E5-E21A7BD232FB}" presName="rootText1" presStyleLbl="node0" presStyleIdx="0" presStyleCnt="1">
        <dgm:presLayoutVars>
          <dgm:chPref val="3"/>
        </dgm:presLayoutVars>
      </dgm:prSet>
      <dgm:spPr/>
    </dgm:pt>
    <dgm:pt modelId="{0512CF05-D810-3F4A-977B-78B1FDBA0561}" type="pres">
      <dgm:prSet presAssocID="{C6B3D23F-6BD5-4837-94E5-E21A7BD232FB}" presName="rootConnector1" presStyleLbl="node1" presStyleIdx="0" presStyleCnt="0"/>
      <dgm:spPr/>
    </dgm:pt>
    <dgm:pt modelId="{295635D6-045B-7144-A5E0-48C3DF4B5DF5}" type="pres">
      <dgm:prSet presAssocID="{C6B3D23F-6BD5-4837-94E5-E21A7BD232FB}" presName="hierChild2" presStyleCnt="0"/>
      <dgm:spPr/>
    </dgm:pt>
    <dgm:pt modelId="{F6F502BD-6BCF-1A4D-8040-1796572A5548}" type="pres">
      <dgm:prSet presAssocID="{F1FDDBD3-CD2E-49EC-A0D4-FE99BCE633B1}" presName="Name64" presStyleLbl="parChTrans1D2" presStyleIdx="0" presStyleCnt="3"/>
      <dgm:spPr/>
    </dgm:pt>
    <dgm:pt modelId="{3DDE7570-F2BB-AD46-9C07-28B4786F3EC7}" type="pres">
      <dgm:prSet presAssocID="{6F2FD970-3269-4E2E-B476-B89675EBE969}" presName="hierRoot2" presStyleCnt="0">
        <dgm:presLayoutVars>
          <dgm:hierBranch val="init"/>
        </dgm:presLayoutVars>
      </dgm:prSet>
      <dgm:spPr/>
    </dgm:pt>
    <dgm:pt modelId="{7FC2CA2B-CD69-074F-8982-23057012BECC}" type="pres">
      <dgm:prSet presAssocID="{6F2FD970-3269-4E2E-B476-B89675EBE969}" presName="rootComposite" presStyleCnt="0"/>
      <dgm:spPr/>
    </dgm:pt>
    <dgm:pt modelId="{D641458A-14D9-BF40-8FFF-373A6711016B}" type="pres">
      <dgm:prSet presAssocID="{6F2FD970-3269-4E2E-B476-B89675EBE969}" presName="rootText" presStyleLbl="node2" presStyleIdx="0" presStyleCnt="3">
        <dgm:presLayoutVars>
          <dgm:chPref val="3"/>
        </dgm:presLayoutVars>
      </dgm:prSet>
      <dgm:spPr/>
    </dgm:pt>
    <dgm:pt modelId="{59C424AB-384C-F24F-B569-072BFC844207}" type="pres">
      <dgm:prSet presAssocID="{6F2FD970-3269-4E2E-B476-B89675EBE969}" presName="rootConnector" presStyleLbl="node2" presStyleIdx="0" presStyleCnt="3"/>
      <dgm:spPr/>
    </dgm:pt>
    <dgm:pt modelId="{30D468BD-AEB8-4F47-B374-897CE1839575}" type="pres">
      <dgm:prSet presAssocID="{6F2FD970-3269-4E2E-B476-B89675EBE969}" presName="hierChild4" presStyleCnt="0"/>
      <dgm:spPr/>
    </dgm:pt>
    <dgm:pt modelId="{E8F33645-FFA4-B04B-9762-A6DF95FE3D11}" type="pres">
      <dgm:prSet presAssocID="{6F2FD970-3269-4E2E-B476-B89675EBE969}" presName="hierChild5" presStyleCnt="0"/>
      <dgm:spPr/>
    </dgm:pt>
    <dgm:pt modelId="{FC3F3543-D0A0-B146-AAD4-2DF1BEDF0BD0}" type="pres">
      <dgm:prSet presAssocID="{5F331F6E-DFAB-4ECC-867F-CAFA2B468815}" presName="Name64" presStyleLbl="parChTrans1D2" presStyleIdx="1" presStyleCnt="3"/>
      <dgm:spPr/>
    </dgm:pt>
    <dgm:pt modelId="{9D105FD9-5561-064D-82AD-6B7A717278AD}" type="pres">
      <dgm:prSet presAssocID="{90C356F0-CA7F-4302-AB69-D81BA196DB15}" presName="hierRoot2" presStyleCnt="0">
        <dgm:presLayoutVars>
          <dgm:hierBranch val="init"/>
        </dgm:presLayoutVars>
      </dgm:prSet>
      <dgm:spPr/>
    </dgm:pt>
    <dgm:pt modelId="{EDE807E8-DAA4-5F4C-A260-45D50D6FAD02}" type="pres">
      <dgm:prSet presAssocID="{90C356F0-CA7F-4302-AB69-D81BA196DB15}" presName="rootComposite" presStyleCnt="0"/>
      <dgm:spPr/>
    </dgm:pt>
    <dgm:pt modelId="{4FC45619-11EA-E043-AC28-A353F947CAED}" type="pres">
      <dgm:prSet presAssocID="{90C356F0-CA7F-4302-AB69-D81BA196DB15}" presName="rootText" presStyleLbl="node2" presStyleIdx="1" presStyleCnt="3">
        <dgm:presLayoutVars>
          <dgm:chPref val="3"/>
        </dgm:presLayoutVars>
      </dgm:prSet>
      <dgm:spPr/>
    </dgm:pt>
    <dgm:pt modelId="{4B6C48FD-8145-394C-848C-DF3869D91315}" type="pres">
      <dgm:prSet presAssocID="{90C356F0-CA7F-4302-AB69-D81BA196DB15}" presName="rootConnector" presStyleLbl="node2" presStyleIdx="1" presStyleCnt="3"/>
      <dgm:spPr/>
    </dgm:pt>
    <dgm:pt modelId="{7384B805-A04B-1F48-BEF7-27308A389AEB}" type="pres">
      <dgm:prSet presAssocID="{90C356F0-CA7F-4302-AB69-D81BA196DB15}" presName="hierChild4" presStyleCnt="0"/>
      <dgm:spPr/>
    </dgm:pt>
    <dgm:pt modelId="{3DAADE33-F3B6-FC42-81F3-5FD86FB98288}" type="pres">
      <dgm:prSet presAssocID="{90C356F0-CA7F-4302-AB69-D81BA196DB15}" presName="hierChild5" presStyleCnt="0"/>
      <dgm:spPr/>
    </dgm:pt>
    <dgm:pt modelId="{059AA4E0-EDD9-1A4E-83CE-3A7D77700D1D}" type="pres">
      <dgm:prSet presAssocID="{E7AD347B-F6D3-4AFA-93CF-B92AAABCACCD}" presName="Name64" presStyleLbl="parChTrans1D2" presStyleIdx="2" presStyleCnt="3"/>
      <dgm:spPr/>
    </dgm:pt>
    <dgm:pt modelId="{56849D19-76B1-C949-9541-3567869492AA}" type="pres">
      <dgm:prSet presAssocID="{7CE74AFD-3D3A-441E-A061-0E1FFB7935E6}" presName="hierRoot2" presStyleCnt="0">
        <dgm:presLayoutVars>
          <dgm:hierBranch val="init"/>
        </dgm:presLayoutVars>
      </dgm:prSet>
      <dgm:spPr/>
    </dgm:pt>
    <dgm:pt modelId="{6EE0E7C4-8EB4-9C43-BAAC-B4BA88576FCB}" type="pres">
      <dgm:prSet presAssocID="{7CE74AFD-3D3A-441E-A061-0E1FFB7935E6}" presName="rootComposite" presStyleCnt="0"/>
      <dgm:spPr/>
    </dgm:pt>
    <dgm:pt modelId="{C9B3EE3A-BE8C-1F4F-B177-044E0EF940B4}" type="pres">
      <dgm:prSet presAssocID="{7CE74AFD-3D3A-441E-A061-0E1FFB7935E6}" presName="rootText" presStyleLbl="node2" presStyleIdx="2" presStyleCnt="3">
        <dgm:presLayoutVars>
          <dgm:chPref val="3"/>
        </dgm:presLayoutVars>
      </dgm:prSet>
      <dgm:spPr/>
    </dgm:pt>
    <dgm:pt modelId="{9FBBA82A-C2D2-074C-92D6-6F3F089722E1}" type="pres">
      <dgm:prSet presAssocID="{7CE74AFD-3D3A-441E-A061-0E1FFB7935E6}" presName="rootConnector" presStyleLbl="node2" presStyleIdx="2" presStyleCnt="3"/>
      <dgm:spPr/>
    </dgm:pt>
    <dgm:pt modelId="{788CBD10-808C-C346-A38F-D8AA89B18008}" type="pres">
      <dgm:prSet presAssocID="{7CE74AFD-3D3A-441E-A061-0E1FFB7935E6}" presName="hierChild4" presStyleCnt="0"/>
      <dgm:spPr/>
    </dgm:pt>
    <dgm:pt modelId="{BCEA5056-412A-6B42-9B46-A05DF13C4300}" type="pres">
      <dgm:prSet presAssocID="{7CE74AFD-3D3A-441E-A061-0E1FFB7935E6}" presName="hierChild5" presStyleCnt="0"/>
      <dgm:spPr/>
    </dgm:pt>
    <dgm:pt modelId="{FE303D55-63DB-4641-955B-4F263BC54DB6}" type="pres">
      <dgm:prSet presAssocID="{C6B3D23F-6BD5-4837-94E5-E21A7BD232FB}" presName="hierChild3" presStyleCnt="0"/>
      <dgm:spPr/>
    </dgm:pt>
  </dgm:ptLst>
  <dgm:cxnLst>
    <dgm:cxn modelId="{DDA70F02-2577-024E-AD60-DF9A8337DEA8}" type="presOf" srcId="{7CE74AFD-3D3A-441E-A061-0E1FFB7935E6}" destId="{C9B3EE3A-BE8C-1F4F-B177-044E0EF940B4}" srcOrd="0" destOrd="0" presId="urn:microsoft.com/office/officeart/2009/3/layout/HorizontalOrganizationChart"/>
    <dgm:cxn modelId="{560C0425-3FDC-544F-BC76-473448B12A73}" type="presOf" srcId="{F7EED676-22C9-43D6-AD9A-385D94D43E37}" destId="{4D62F2E5-65A3-AF44-A9CD-BE3039E9B501}" srcOrd="0" destOrd="0" presId="urn:microsoft.com/office/officeart/2009/3/layout/HorizontalOrganizationChart"/>
    <dgm:cxn modelId="{EEF9E127-AFD0-4542-ACB9-C98B10397C9A}" type="presOf" srcId="{6F2FD970-3269-4E2E-B476-B89675EBE969}" destId="{D641458A-14D9-BF40-8FFF-373A6711016B}" srcOrd="0" destOrd="0" presId="urn:microsoft.com/office/officeart/2009/3/layout/HorizontalOrganizationChart"/>
    <dgm:cxn modelId="{328BAE33-EADF-2745-95C9-29866C0E0995}" type="presOf" srcId="{7CE74AFD-3D3A-441E-A061-0E1FFB7935E6}" destId="{9FBBA82A-C2D2-074C-92D6-6F3F089722E1}" srcOrd="1" destOrd="0" presId="urn:microsoft.com/office/officeart/2009/3/layout/HorizontalOrganizationChart"/>
    <dgm:cxn modelId="{A589F042-0B02-40F8-93AA-F04E3EDD4F61}" srcId="{F7EED676-22C9-43D6-AD9A-385D94D43E37}" destId="{C6B3D23F-6BD5-4837-94E5-E21A7BD232FB}" srcOrd="0" destOrd="0" parTransId="{CDBB13D7-A08D-4E59-A764-E64844AAEC40}" sibTransId="{FC3FD962-A4BC-4144-BE08-18AF8F4042C3}"/>
    <dgm:cxn modelId="{35BC9D4C-F21A-0946-9F21-5CCB9304D136}" type="presOf" srcId="{C6B3D23F-6BD5-4837-94E5-E21A7BD232FB}" destId="{03F82AE7-96E9-914F-AD83-3DA60A1AA463}" srcOrd="0" destOrd="0" presId="urn:microsoft.com/office/officeart/2009/3/layout/HorizontalOrganizationChart"/>
    <dgm:cxn modelId="{30003777-1D1B-445E-BE4F-FA161F408A3A}" srcId="{C6B3D23F-6BD5-4837-94E5-E21A7BD232FB}" destId="{90C356F0-CA7F-4302-AB69-D81BA196DB15}" srcOrd="1" destOrd="0" parTransId="{5F331F6E-DFAB-4ECC-867F-CAFA2B468815}" sibTransId="{38AB17F3-4469-4C97-A6AC-B59C9799BCF4}"/>
    <dgm:cxn modelId="{E3B57C80-5761-8E4C-B6A3-7D7F45628C06}" type="presOf" srcId="{6F2FD970-3269-4E2E-B476-B89675EBE969}" destId="{59C424AB-384C-F24F-B569-072BFC844207}" srcOrd="1" destOrd="0" presId="urn:microsoft.com/office/officeart/2009/3/layout/HorizontalOrganizationChart"/>
    <dgm:cxn modelId="{795F8784-48D4-4F6D-B8BD-C7252ED2C335}" srcId="{C6B3D23F-6BD5-4837-94E5-E21A7BD232FB}" destId="{6F2FD970-3269-4E2E-B476-B89675EBE969}" srcOrd="0" destOrd="0" parTransId="{F1FDDBD3-CD2E-49EC-A0D4-FE99BCE633B1}" sibTransId="{DF5443A5-3D70-4920-AF8D-F382BD402A84}"/>
    <dgm:cxn modelId="{F3BBD2B6-19D5-3646-AE66-ABD71C4098DF}" type="presOf" srcId="{C6B3D23F-6BD5-4837-94E5-E21A7BD232FB}" destId="{0512CF05-D810-3F4A-977B-78B1FDBA0561}" srcOrd="1" destOrd="0" presId="urn:microsoft.com/office/officeart/2009/3/layout/HorizontalOrganizationChart"/>
    <dgm:cxn modelId="{2C80C5B7-C1B7-4646-B71C-D6DC43762512}" type="presOf" srcId="{F1FDDBD3-CD2E-49EC-A0D4-FE99BCE633B1}" destId="{F6F502BD-6BCF-1A4D-8040-1796572A5548}" srcOrd="0" destOrd="0" presId="urn:microsoft.com/office/officeart/2009/3/layout/HorizontalOrganizationChart"/>
    <dgm:cxn modelId="{BFB2A0C1-2DE2-0147-9D63-D07247B83FF3}" type="presOf" srcId="{90C356F0-CA7F-4302-AB69-D81BA196DB15}" destId="{4FC45619-11EA-E043-AC28-A353F947CAED}" srcOrd="0" destOrd="0" presId="urn:microsoft.com/office/officeart/2009/3/layout/HorizontalOrganizationChart"/>
    <dgm:cxn modelId="{32DE0CC9-FE0F-491F-AD0C-0BB839071767}" srcId="{C6B3D23F-6BD5-4837-94E5-E21A7BD232FB}" destId="{7CE74AFD-3D3A-441E-A061-0E1FFB7935E6}" srcOrd="2" destOrd="0" parTransId="{E7AD347B-F6D3-4AFA-93CF-B92AAABCACCD}" sibTransId="{590E48D2-941A-41D6-B17E-8D83588156D8}"/>
    <dgm:cxn modelId="{6FA54AF1-03BF-2849-936A-B2B3490386D7}" type="presOf" srcId="{90C356F0-CA7F-4302-AB69-D81BA196DB15}" destId="{4B6C48FD-8145-394C-848C-DF3869D91315}" srcOrd="1" destOrd="0" presId="urn:microsoft.com/office/officeart/2009/3/layout/HorizontalOrganizationChart"/>
    <dgm:cxn modelId="{C5F4A2FB-9C98-5743-A163-4D551256F967}" type="presOf" srcId="{E7AD347B-F6D3-4AFA-93CF-B92AAABCACCD}" destId="{059AA4E0-EDD9-1A4E-83CE-3A7D77700D1D}" srcOrd="0" destOrd="0" presId="urn:microsoft.com/office/officeart/2009/3/layout/HorizontalOrganizationChart"/>
    <dgm:cxn modelId="{E73FC1FD-E5F2-B64F-BC5D-B064AA9BD109}" type="presOf" srcId="{5F331F6E-DFAB-4ECC-867F-CAFA2B468815}" destId="{FC3F3543-D0A0-B146-AAD4-2DF1BEDF0BD0}" srcOrd="0" destOrd="0" presId="urn:microsoft.com/office/officeart/2009/3/layout/HorizontalOrganizationChart"/>
    <dgm:cxn modelId="{FC711503-4209-C44A-A20F-47289E860CE3}" type="presParOf" srcId="{4D62F2E5-65A3-AF44-A9CD-BE3039E9B501}" destId="{A133C511-F9D5-6842-808E-898E5935610A}" srcOrd="0" destOrd="0" presId="urn:microsoft.com/office/officeart/2009/3/layout/HorizontalOrganizationChart"/>
    <dgm:cxn modelId="{933F3751-30E1-DD49-BDFA-A93C25963DFF}" type="presParOf" srcId="{A133C511-F9D5-6842-808E-898E5935610A}" destId="{26478CC6-2886-7D45-B372-0E5704E2303E}" srcOrd="0" destOrd="0" presId="urn:microsoft.com/office/officeart/2009/3/layout/HorizontalOrganizationChart"/>
    <dgm:cxn modelId="{47F272CB-809E-6446-8C7E-DF3F81E030BF}" type="presParOf" srcId="{26478CC6-2886-7D45-B372-0E5704E2303E}" destId="{03F82AE7-96E9-914F-AD83-3DA60A1AA463}" srcOrd="0" destOrd="0" presId="urn:microsoft.com/office/officeart/2009/3/layout/HorizontalOrganizationChart"/>
    <dgm:cxn modelId="{8AD596BE-D138-3345-8C08-308A08CB47F4}" type="presParOf" srcId="{26478CC6-2886-7D45-B372-0E5704E2303E}" destId="{0512CF05-D810-3F4A-977B-78B1FDBA0561}" srcOrd="1" destOrd="0" presId="urn:microsoft.com/office/officeart/2009/3/layout/HorizontalOrganizationChart"/>
    <dgm:cxn modelId="{BD94804E-0B3C-FE47-BA03-C7B24FCB5F13}" type="presParOf" srcId="{A133C511-F9D5-6842-808E-898E5935610A}" destId="{295635D6-045B-7144-A5E0-48C3DF4B5DF5}" srcOrd="1" destOrd="0" presId="urn:microsoft.com/office/officeart/2009/3/layout/HorizontalOrganizationChart"/>
    <dgm:cxn modelId="{C4124270-F3EF-794D-9A95-77DEFF5F4ECA}" type="presParOf" srcId="{295635D6-045B-7144-A5E0-48C3DF4B5DF5}" destId="{F6F502BD-6BCF-1A4D-8040-1796572A5548}" srcOrd="0" destOrd="0" presId="urn:microsoft.com/office/officeart/2009/3/layout/HorizontalOrganizationChart"/>
    <dgm:cxn modelId="{4371FA12-7572-D043-A0B3-63156A3FB1F1}" type="presParOf" srcId="{295635D6-045B-7144-A5E0-48C3DF4B5DF5}" destId="{3DDE7570-F2BB-AD46-9C07-28B4786F3EC7}" srcOrd="1" destOrd="0" presId="urn:microsoft.com/office/officeart/2009/3/layout/HorizontalOrganizationChart"/>
    <dgm:cxn modelId="{E58E987D-F162-BE44-A1A5-BE7A2E8A282E}" type="presParOf" srcId="{3DDE7570-F2BB-AD46-9C07-28B4786F3EC7}" destId="{7FC2CA2B-CD69-074F-8982-23057012BECC}" srcOrd="0" destOrd="0" presId="urn:microsoft.com/office/officeart/2009/3/layout/HorizontalOrganizationChart"/>
    <dgm:cxn modelId="{029C0311-EBCC-A44F-8880-93B5DEC8C71A}" type="presParOf" srcId="{7FC2CA2B-CD69-074F-8982-23057012BECC}" destId="{D641458A-14D9-BF40-8FFF-373A6711016B}" srcOrd="0" destOrd="0" presId="urn:microsoft.com/office/officeart/2009/3/layout/HorizontalOrganizationChart"/>
    <dgm:cxn modelId="{CB5F794D-91D9-EB47-8C27-29761C0DF5C6}" type="presParOf" srcId="{7FC2CA2B-CD69-074F-8982-23057012BECC}" destId="{59C424AB-384C-F24F-B569-072BFC844207}" srcOrd="1" destOrd="0" presId="urn:microsoft.com/office/officeart/2009/3/layout/HorizontalOrganizationChart"/>
    <dgm:cxn modelId="{28EBFC61-939B-1A4B-AD67-D6BE77C40576}" type="presParOf" srcId="{3DDE7570-F2BB-AD46-9C07-28B4786F3EC7}" destId="{30D468BD-AEB8-4F47-B374-897CE1839575}" srcOrd="1" destOrd="0" presId="urn:microsoft.com/office/officeart/2009/3/layout/HorizontalOrganizationChart"/>
    <dgm:cxn modelId="{1DEE731B-5DBD-9B46-A578-2C168C50ADC1}" type="presParOf" srcId="{3DDE7570-F2BB-AD46-9C07-28B4786F3EC7}" destId="{E8F33645-FFA4-B04B-9762-A6DF95FE3D11}" srcOrd="2" destOrd="0" presId="urn:microsoft.com/office/officeart/2009/3/layout/HorizontalOrganizationChart"/>
    <dgm:cxn modelId="{3C555F02-CDCA-0D46-98AE-EAE46AC26096}" type="presParOf" srcId="{295635D6-045B-7144-A5E0-48C3DF4B5DF5}" destId="{FC3F3543-D0A0-B146-AAD4-2DF1BEDF0BD0}" srcOrd="2" destOrd="0" presId="urn:microsoft.com/office/officeart/2009/3/layout/HorizontalOrganizationChart"/>
    <dgm:cxn modelId="{BCDE3F89-B03B-C84B-A4F7-D840520B537C}" type="presParOf" srcId="{295635D6-045B-7144-A5E0-48C3DF4B5DF5}" destId="{9D105FD9-5561-064D-82AD-6B7A717278AD}" srcOrd="3" destOrd="0" presId="urn:microsoft.com/office/officeart/2009/3/layout/HorizontalOrganizationChart"/>
    <dgm:cxn modelId="{6D3E1649-B5CB-A647-928C-8334F0F34417}" type="presParOf" srcId="{9D105FD9-5561-064D-82AD-6B7A717278AD}" destId="{EDE807E8-DAA4-5F4C-A260-45D50D6FAD02}" srcOrd="0" destOrd="0" presId="urn:microsoft.com/office/officeart/2009/3/layout/HorizontalOrganizationChart"/>
    <dgm:cxn modelId="{A9167C45-A468-C74B-BE5B-8E99C2CDCA49}" type="presParOf" srcId="{EDE807E8-DAA4-5F4C-A260-45D50D6FAD02}" destId="{4FC45619-11EA-E043-AC28-A353F947CAED}" srcOrd="0" destOrd="0" presId="urn:microsoft.com/office/officeart/2009/3/layout/HorizontalOrganizationChart"/>
    <dgm:cxn modelId="{C09B4811-4C1B-E64E-82EC-EC014664623B}" type="presParOf" srcId="{EDE807E8-DAA4-5F4C-A260-45D50D6FAD02}" destId="{4B6C48FD-8145-394C-848C-DF3869D91315}" srcOrd="1" destOrd="0" presId="urn:microsoft.com/office/officeart/2009/3/layout/HorizontalOrganizationChart"/>
    <dgm:cxn modelId="{874DB3D6-B255-C248-BF7A-B0FA2F61BA73}" type="presParOf" srcId="{9D105FD9-5561-064D-82AD-6B7A717278AD}" destId="{7384B805-A04B-1F48-BEF7-27308A389AEB}" srcOrd="1" destOrd="0" presId="urn:microsoft.com/office/officeart/2009/3/layout/HorizontalOrganizationChart"/>
    <dgm:cxn modelId="{A31A5804-0D12-4845-A333-7CFEEE32CF1C}" type="presParOf" srcId="{9D105FD9-5561-064D-82AD-6B7A717278AD}" destId="{3DAADE33-F3B6-FC42-81F3-5FD86FB98288}" srcOrd="2" destOrd="0" presId="urn:microsoft.com/office/officeart/2009/3/layout/HorizontalOrganizationChart"/>
    <dgm:cxn modelId="{4A6A2EAA-D735-CE4C-8ECF-7AEA96A8F9DC}" type="presParOf" srcId="{295635D6-045B-7144-A5E0-48C3DF4B5DF5}" destId="{059AA4E0-EDD9-1A4E-83CE-3A7D77700D1D}" srcOrd="4" destOrd="0" presId="urn:microsoft.com/office/officeart/2009/3/layout/HorizontalOrganizationChart"/>
    <dgm:cxn modelId="{829F89FB-3FED-214A-9B74-05F8CE34ED2D}" type="presParOf" srcId="{295635D6-045B-7144-A5E0-48C3DF4B5DF5}" destId="{56849D19-76B1-C949-9541-3567869492AA}" srcOrd="5" destOrd="0" presId="urn:microsoft.com/office/officeart/2009/3/layout/HorizontalOrganizationChart"/>
    <dgm:cxn modelId="{DFA06F90-E104-E842-8250-D555CB9984E9}" type="presParOf" srcId="{56849D19-76B1-C949-9541-3567869492AA}" destId="{6EE0E7C4-8EB4-9C43-BAAC-B4BA88576FCB}" srcOrd="0" destOrd="0" presId="urn:microsoft.com/office/officeart/2009/3/layout/HorizontalOrganizationChart"/>
    <dgm:cxn modelId="{A29C1A14-9737-BE4E-88BA-0D70B3F82DFF}" type="presParOf" srcId="{6EE0E7C4-8EB4-9C43-BAAC-B4BA88576FCB}" destId="{C9B3EE3A-BE8C-1F4F-B177-044E0EF940B4}" srcOrd="0" destOrd="0" presId="urn:microsoft.com/office/officeart/2009/3/layout/HorizontalOrganizationChart"/>
    <dgm:cxn modelId="{92607366-EF26-6243-9096-22AE6DF5EF57}" type="presParOf" srcId="{6EE0E7C4-8EB4-9C43-BAAC-B4BA88576FCB}" destId="{9FBBA82A-C2D2-074C-92D6-6F3F089722E1}" srcOrd="1" destOrd="0" presId="urn:microsoft.com/office/officeart/2009/3/layout/HorizontalOrganizationChart"/>
    <dgm:cxn modelId="{8E19BB20-F2C9-774D-87F7-E869BA04B04F}" type="presParOf" srcId="{56849D19-76B1-C949-9541-3567869492AA}" destId="{788CBD10-808C-C346-A38F-D8AA89B18008}" srcOrd="1" destOrd="0" presId="urn:microsoft.com/office/officeart/2009/3/layout/HorizontalOrganizationChart"/>
    <dgm:cxn modelId="{7368976C-E4A6-D146-A9E6-A85C126176A6}" type="presParOf" srcId="{56849D19-76B1-C949-9541-3567869492AA}" destId="{BCEA5056-412A-6B42-9B46-A05DF13C4300}" srcOrd="2" destOrd="0" presId="urn:microsoft.com/office/officeart/2009/3/layout/HorizontalOrganizationChart"/>
    <dgm:cxn modelId="{5C99B5D7-D264-F44B-B2D7-B6BD7DC68370}" type="presParOf" srcId="{A133C511-F9D5-6842-808E-898E5935610A}" destId="{FE303D55-63DB-4641-955B-4F263BC54DB6}"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9AA4E0-EDD9-1A4E-83CE-3A7D77700D1D}">
      <dsp:nvSpPr>
        <dsp:cNvPr id="0" name=""/>
        <dsp:cNvSpPr/>
      </dsp:nvSpPr>
      <dsp:spPr>
        <a:xfrm>
          <a:off x="2262756" y="1819644"/>
          <a:ext cx="452065" cy="971940"/>
        </a:xfrm>
        <a:custGeom>
          <a:avLst/>
          <a:gdLst/>
          <a:ahLst/>
          <a:cxnLst/>
          <a:rect l="0" t="0" r="0" b="0"/>
          <a:pathLst>
            <a:path>
              <a:moveTo>
                <a:pt x="0" y="0"/>
              </a:moveTo>
              <a:lnTo>
                <a:pt x="226032" y="0"/>
              </a:lnTo>
              <a:lnTo>
                <a:pt x="226032" y="971940"/>
              </a:lnTo>
              <a:lnTo>
                <a:pt x="452065" y="9719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3F3543-D0A0-B146-AAD4-2DF1BEDF0BD0}">
      <dsp:nvSpPr>
        <dsp:cNvPr id="0" name=""/>
        <dsp:cNvSpPr/>
      </dsp:nvSpPr>
      <dsp:spPr>
        <a:xfrm>
          <a:off x="2262756" y="1773924"/>
          <a:ext cx="452065" cy="91440"/>
        </a:xfrm>
        <a:custGeom>
          <a:avLst/>
          <a:gdLst/>
          <a:ahLst/>
          <a:cxnLst/>
          <a:rect l="0" t="0" r="0" b="0"/>
          <a:pathLst>
            <a:path>
              <a:moveTo>
                <a:pt x="0" y="45720"/>
              </a:moveTo>
              <a:lnTo>
                <a:pt x="452065"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F502BD-6BCF-1A4D-8040-1796572A5548}">
      <dsp:nvSpPr>
        <dsp:cNvPr id="0" name=""/>
        <dsp:cNvSpPr/>
      </dsp:nvSpPr>
      <dsp:spPr>
        <a:xfrm>
          <a:off x="2262756" y="847704"/>
          <a:ext cx="452065" cy="971940"/>
        </a:xfrm>
        <a:custGeom>
          <a:avLst/>
          <a:gdLst/>
          <a:ahLst/>
          <a:cxnLst/>
          <a:rect l="0" t="0" r="0" b="0"/>
          <a:pathLst>
            <a:path>
              <a:moveTo>
                <a:pt x="0" y="971940"/>
              </a:moveTo>
              <a:lnTo>
                <a:pt x="226032" y="971940"/>
              </a:lnTo>
              <a:lnTo>
                <a:pt x="226032" y="0"/>
              </a:lnTo>
              <a:lnTo>
                <a:pt x="45206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F82AE7-96E9-914F-AD83-3DA60A1AA463}">
      <dsp:nvSpPr>
        <dsp:cNvPr id="0" name=""/>
        <dsp:cNvSpPr/>
      </dsp:nvSpPr>
      <dsp:spPr>
        <a:xfrm>
          <a:off x="2430" y="1474944"/>
          <a:ext cx="2260325" cy="68939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Three Answers:</a:t>
          </a:r>
        </a:p>
      </dsp:txBody>
      <dsp:txXfrm>
        <a:off x="2430" y="1474944"/>
        <a:ext cx="2260325" cy="689399"/>
      </dsp:txXfrm>
    </dsp:sp>
    <dsp:sp modelId="{D641458A-14D9-BF40-8FFF-373A6711016B}">
      <dsp:nvSpPr>
        <dsp:cNvPr id="0" name=""/>
        <dsp:cNvSpPr/>
      </dsp:nvSpPr>
      <dsp:spPr>
        <a:xfrm>
          <a:off x="2714821" y="503004"/>
          <a:ext cx="2260325" cy="68939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Physical, biological, sentient things</a:t>
          </a:r>
        </a:p>
      </dsp:txBody>
      <dsp:txXfrm>
        <a:off x="2714821" y="503004"/>
        <a:ext cx="2260325" cy="689399"/>
      </dsp:txXfrm>
    </dsp:sp>
    <dsp:sp modelId="{4FC45619-11EA-E043-AC28-A353F947CAED}">
      <dsp:nvSpPr>
        <dsp:cNvPr id="0" name=""/>
        <dsp:cNvSpPr/>
      </dsp:nvSpPr>
      <dsp:spPr>
        <a:xfrm>
          <a:off x="2714821" y="1474944"/>
          <a:ext cx="2260325" cy="68939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Biological Social Things, Social  Constructions</a:t>
          </a:r>
        </a:p>
      </dsp:txBody>
      <dsp:txXfrm>
        <a:off x="2714821" y="1474944"/>
        <a:ext cx="2260325" cy="689399"/>
      </dsp:txXfrm>
    </dsp:sp>
    <dsp:sp modelId="{C9B3EE3A-BE8C-1F4F-B177-044E0EF940B4}">
      <dsp:nvSpPr>
        <dsp:cNvPr id="0" name=""/>
        <dsp:cNvSpPr/>
      </dsp:nvSpPr>
      <dsp:spPr>
        <a:xfrm>
          <a:off x="2714821" y="2446884"/>
          <a:ext cx="2260325" cy="68939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Sentient Careful Calculating things</a:t>
          </a:r>
        </a:p>
      </dsp:txBody>
      <dsp:txXfrm>
        <a:off x="2714821" y="2446884"/>
        <a:ext cx="2260325" cy="689399"/>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8383C4-0267-A841-BAFF-B0FB56E88509}" type="datetimeFigureOut">
              <a:rPr lang="en-US" smtClean="0"/>
              <a:t>9/19/18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188C2C-D7FB-EA4E-8F1C-51DDB477B6BB}" type="slidenum">
              <a:rPr lang="en-US" smtClean="0"/>
              <a:t>‹#›</a:t>
            </a:fld>
            <a:endParaRPr lang="en-US"/>
          </a:p>
        </p:txBody>
      </p:sp>
    </p:spTree>
    <p:extLst>
      <p:ext uri="{BB962C8B-B14F-4D97-AF65-F5344CB8AC3E}">
        <p14:creationId xmlns:p14="http://schemas.microsoft.com/office/powerpoint/2010/main" val="3751788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A8BBB-120C-8244-8879-BD960CF20C10}" type="slidenum">
              <a:rPr lang="en-US" smtClean="0"/>
              <a:t>8</a:t>
            </a:fld>
            <a:endParaRPr lang="en-US"/>
          </a:p>
        </p:txBody>
      </p:sp>
    </p:spTree>
    <p:extLst>
      <p:ext uri="{BB962C8B-B14F-4D97-AF65-F5344CB8AC3E}">
        <p14:creationId xmlns:p14="http://schemas.microsoft.com/office/powerpoint/2010/main" val="877175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0C410-62F5-EA45-AC47-86B692DC8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4ABCB3-E1B6-5347-86AA-3C8445B8A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EC7480-82A5-484C-B6DC-7A39534F5942}"/>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5" name="Footer Placeholder 4">
            <a:extLst>
              <a:ext uri="{FF2B5EF4-FFF2-40B4-BE49-F238E27FC236}">
                <a16:creationId xmlns:a16="http://schemas.microsoft.com/office/drawing/2014/main" id="{5637EFCB-0D62-284D-871D-C13AFDC3D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D7662F-B7AD-954D-B4F5-82F58BFC38FA}"/>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684247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02DC-0B4B-5948-8317-35E8DE61C9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911227-B6F5-DB48-9EC5-743DD839D8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98274-3790-4B4D-B319-AE9CB0CF5BC0}"/>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5" name="Footer Placeholder 4">
            <a:extLst>
              <a:ext uri="{FF2B5EF4-FFF2-40B4-BE49-F238E27FC236}">
                <a16:creationId xmlns:a16="http://schemas.microsoft.com/office/drawing/2014/main" id="{93EC2678-3270-834F-888D-34EFC56D0F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F807F2-B48C-7947-99EE-8B9AE7CC4E85}"/>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230160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B83B-0D51-D84A-A2BE-D6F81468EC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6982C4-C4BF-804E-8A4C-60FD7A6699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3ED44AB-2505-8B40-8391-46168E5EAC4B}"/>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5" name="Footer Placeholder 4">
            <a:extLst>
              <a:ext uri="{FF2B5EF4-FFF2-40B4-BE49-F238E27FC236}">
                <a16:creationId xmlns:a16="http://schemas.microsoft.com/office/drawing/2014/main" id="{81603DD5-56CD-684E-855F-89331B3C4C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DEEEB5-A761-A941-B00F-872BE0847A0A}"/>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2264720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9985-5FCF-2F4B-877E-4F8DAAF213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5005C6-CA35-D04D-841C-6F90883C178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B552AC-315E-8E45-8C8A-17B9D683791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E81BE9-31C9-E047-AF69-335CFBE78F6C}"/>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6" name="Footer Placeholder 5">
            <a:extLst>
              <a:ext uri="{FF2B5EF4-FFF2-40B4-BE49-F238E27FC236}">
                <a16:creationId xmlns:a16="http://schemas.microsoft.com/office/drawing/2014/main" id="{C94901EE-0B7B-CF46-A248-D4A18609BA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55E39-589E-1B4A-9581-2269E8FF0ADD}"/>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2858080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EF41-4195-6647-AA46-7A6B8340F7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0F854F-F031-684A-BBB7-10DDCB296D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FBE57FF-631D-C04C-A487-CBE4DEDA802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F51715-18C4-DA4A-9903-55ED29236C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A539E81-4049-324E-806B-433D9ADA7D3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488586-4373-294D-A91E-DD059C924A84}"/>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8" name="Footer Placeholder 7">
            <a:extLst>
              <a:ext uri="{FF2B5EF4-FFF2-40B4-BE49-F238E27FC236}">
                <a16:creationId xmlns:a16="http://schemas.microsoft.com/office/drawing/2014/main" id="{93C37B28-B767-B946-9122-5C830F6B45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8A03DD-1DF6-9C44-8C41-55C0B30CBE0E}"/>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4232319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B2F29-72E6-FE45-A0A2-0767156B5C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D6A438-B05A-0E4E-AB5E-D0D67ED95092}"/>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4" name="Footer Placeholder 3">
            <a:extLst>
              <a:ext uri="{FF2B5EF4-FFF2-40B4-BE49-F238E27FC236}">
                <a16:creationId xmlns:a16="http://schemas.microsoft.com/office/drawing/2014/main" id="{6FC04C81-8C3E-E340-AD89-8811C49556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C58ED9-C425-B944-94BB-40006C051FEE}"/>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900248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589738-334C-904D-9305-4D6D161027C4}"/>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3" name="Footer Placeholder 2">
            <a:extLst>
              <a:ext uri="{FF2B5EF4-FFF2-40B4-BE49-F238E27FC236}">
                <a16:creationId xmlns:a16="http://schemas.microsoft.com/office/drawing/2014/main" id="{5B408356-5600-D045-B7CD-BEC9630196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957364-1652-854B-A275-90F5675DFC6A}"/>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1580791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D7F0A-193D-D845-8B58-94E16837E0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0C21D6-2CA5-214F-8D5F-5B11042FCC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71FF24-3E80-4546-A19B-7ECE5F8B7C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DA4BE4-1D2F-E541-B76E-71CA4E32BF91}"/>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6" name="Footer Placeholder 5">
            <a:extLst>
              <a:ext uri="{FF2B5EF4-FFF2-40B4-BE49-F238E27FC236}">
                <a16:creationId xmlns:a16="http://schemas.microsoft.com/office/drawing/2014/main" id="{20A52F47-4901-6A43-A4E7-819DA153B3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CC1FF0-39A2-9C4C-A566-F3C2288727F7}"/>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945094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3BFF-C2FC-3A41-8C91-E138DC636C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D0B043-0C0C-D943-BA2C-98D7A35D1D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B5ED51-0E27-8340-9C6C-863923AA0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9D9855-1EFA-D449-9951-C778C9897556}"/>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6" name="Footer Placeholder 5">
            <a:extLst>
              <a:ext uri="{FF2B5EF4-FFF2-40B4-BE49-F238E27FC236}">
                <a16:creationId xmlns:a16="http://schemas.microsoft.com/office/drawing/2014/main" id="{28B1ED99-A019-3042-9732-E4B7C55D60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A702E7-CD12-E745-99C0-9EB9B84C2A51}"/>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3174242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0BBED-D226-4244-A043-B48018927A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8C4673-50A5-F441-BE52-0F88A0DDEBD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6DC82-46E0-3548-BB4A-85FC7A796E4A}"/>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5" name="Footer Placeholder 4">
            <a:extLst>
              <a:ext uri="{FF2B5EF4-FFF2-40B4-BE49-F238E27FC236}">
                <a16:creationId xmlns:a16="http://schemas.microsoft.com/office/drawing/2014/main" id="{B554216D-6020-464F-AF13-1C2DAC0AF3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40910-0D2A-994F-9883-4FC8C3CB706C}"/>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2594174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FDAF2D-C96A-8147-B800-01E2D67FDF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FFAAD6-A014-A040-8E30-1338033B4BF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F1ABC-A13E-AC44-8A35-EF041116F50E}"/>
              </a:ext>
            </a:extLst>
          </p:cNvPr>
          <p:cNvSpPr>
            <a:spLocks noGrp="1"/>
          </p:cNvSpPr>
          <p:nvPr>
            <p:ph type="dt" sz="half" idx="10"/>
          </p:nvPr>
        </p:nvSpPr>
        <p:spPr/>
        <p:txBody>
          <a:bodyPr/>
          <a:lstStyle/>
          <a:p>
            <a:fld id="{FA710B2B-BFEF-C449-8206-DA4971EE04C2}" type="datetimeFigureOut">
              <a:rPr lang="en-US" smtClean="0"/>
              <a:t>9/19/18</a:t>
            </a:fld>
            <a:endParaRPr lang="en-US"/>
          </a:p>
        </p:txBody>
      </p:sp>
      <p:sp>
        <p:nvSpPr>
          <p:cNvPr id="5" name="Footer Placeholder 4">
            <a:extLst>
              <a:ext uri="{FF2B5EF4-FFF2-40B4-BE49-F238E27FC236}">
                <a16:creationId xmlns:a16="http://schemas.microsoft.com/office/drawing/2014/main" id="{A7204569-B4BD-884A-91CE-0A428ABEB5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FF229D-65E5-4249-B0D2-042AB2D4685B}"/>
              </a:ext>
            </a:extLst>
          </p:cNvPr>
          <p:cNvSpPr>
            <a:spLocks noGrp="1"/>
          </p:cNvSpPr>
          <p:nvPr>
            <p:ph type="sldNum" sz="quarter" idx="12"/>
          </p:nvPr>
        </p:nvSpPr>
        <p:spPr/>
        <p:txBody>
          <a:bodyPr/>
          <a:lstStyle/>
          <a:p>
            <a:fld id="{52EBEEE7-1567-5A43-B75E-F93840CAB827}" type="slidenum">
              <a:rPr lang="en-US" smtClean="0"/>
              <a:t>‹#›</a:t>
            </a:fld>
            <a:endParaRPr lang="en-US"/>
          </a:p>
        </p:txBody>
      </p:sp>
    </p:spTree>
    <p:extLst>
      <p:ext uri="{BB962C8B-B14F-4D97-AF65-F5344CB8AC3E}">
        <p14:creationId xmlns:p14="http://schemas.microsoft.com/office/powerpoint/2010/main" val="2359993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Clip Art and Text">
    <p:spTree>
      <p:nvGrpSpPr>
        <p:cNvPr id="1" name=""/>
        <p:cNvGrpSpPr/>
        <p:nvPr/>
      </p:nvGrpSpPr>
      <p:grpSpPr>
        <a:xfrm>
          <a:off x="0" y="0"/>
          <a:ext cx="0" cy="0"/>
          <a:chOff x="0" y="0"/>
          <a:chExt cx="0" cy="0"/>
        </a:xfrm>
      </p:grpSpPr>
      <p:sp>
        <p:nvSpPr>
          <p:cNvPr id="110" name="Shape 110"/>
          <p:cNvSpPr>
            <a:spLocks noGrp="1"/>
          </p:cNvSpPr>
          <p:nvPr>
            <p:ph type="title"/>
          </p:nvPr>
        </p:nvSpPr>
        <p:spPr>
          <a:xfrm>
            <a:off x="914400" y="609600"/>
            <a:ext cx="10363200" cy="1143000"/>
          </a:xfrm>
          <a:prstGeom prst="rect">
            <a:avLst/>
          </a:prstGeom>
        </p:spPr>
        <p:txBody>
          <a:bodyPr/>
          <a:lstStyle/>
          <a:p>
            <a:r>
              <a:t>Title Text</a:t>
            </a:r>
          </a:p>
        </p:txBody>
      </p:sp>
      <p:sp>
        <p:nvSpPr>
          <p:cNvPr id="111" name="Shape 111"/>
          <p:cNvSpPr>
            <a:spLocks noGrp="1"/>
          </p:cNvSpPr>
          <p:nvPr>
            <p:ph type="body" sz="half" idx="1"/>
          </p:nvPr>
        </p:nvSpPr>
        <p:spPr>
          <a:xfrm>
            <a:off x="6197600" y="1981200"/>
            <a:ext cx="5080000" cy="41148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1042066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1_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914400" y="6248400"/>
            <a:ext cx="2540000" cy="457200"/>
          </a:xfrm>
        </p:spPr>
        <p:txBody>
          <a:bodyPr/>
          <a:lstStyle>
            <a:lvl1pPr>
              <a:defRPr/>
            </a:lvl1pPr>
          </a:lstStyle>
          <a:p>
            <a:fld id="{F3BD4F01-6C49-B345-8B50-A5343F9BECAF}" type="datetime1">
              <a:rPr lang="en-US" smtClean="0"/>
              <a:t>9/19/18</a:t>
            </a:fld>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8400"/>
            <a:ext cx="2540000" cy="457200"/>
          </a:xfrm>
        </p:spPr>
        <p:txBody>
          <a:bodyPr/>
          <a:lstStyle>
            <a:lvl1pPr>
              <a:defRPr/>
            </a:lvl1pPr>
          </a:lstStyle>
          <a:p>
            <a:fld id="{ADFD6895-9A34-A14E-B5A6-41073AE914CC}" type="slidenum">
              <a:rPr lang="en-US"/>
              <a:pPr/>
              <a:t>‹#›</a:t>
            </a:fld>
            <a:endParaRPr lang="en-US"/>
          </a:p>
        </p:txBody>
      </p:sp>
    </p:spTree>
    <p:extLst>
      <p:ext uri="{BB962C8B-B14F-4D97-AF65-F5344CB8AC3E}">
        <p14:creationId xmlns:p14="http://schemas.microsoft.com/office/powerpoint/2010/main" val="4227447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279769-7DE6-CD42-89A1-6A5578E5AF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93DDC1-C211-AB4E-9815-FF2A7B0EB2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83B270-88AD-0D45-B9CA-29003F2304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10B2B-BFEF-C449-8206-DA4971EE04C2}" type="datetimeFigureOut">
              <a:rPr lang="en-US" smtClean="0"/>
              <a:t>9/19/18</a:t>
            </a:fld>
            <a:endParaRPr lang="en-US"/>
          </a:p>
        </p:txBody>
      </p:sp>
      <p:sp>
        <p:nvSpPr>
          <p:cNvPr id="5" name="Footer Placeholder 4">
            <a:extLst>
              <a:ext uri="{FF2B5EF4-FFF2-40B4-BE49-F238E27FC236}">
                <a16:creationId xmlns:a16="http://schemas.microsoft.com/office/drawing/2014/main" id="{C530BF9F-C458-E142-9DFC-D1F16002DF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09211B3-3E31-0C4E-AAE4-7D9439F7AA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EEE7-1567-5A43-B75E-F93840CAB827}" type="slidenum">
              <a:rPr lang="en-US" smtClean="0"/>
              <a:t>‹#›</a:t>
            </a:fld>
            <a:endParaRPr lang="en-US"/>
          </a:p>
        </p:txBody>
      </p:sp>
    </p:spTree>
    <p:extLst>
      <p:ext uri="{BB962C8B-B14F-4D97-AF65-F5344CB8AC3E}">
        <p14:creationId xmlns:p14="http://schemas.microsoft.com/office/powerpoint/2010/main" val="1186819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catalog.flatworldknowledge.com/bookhub/127?e=stangor-ch03_s02" TargetMode="External"/><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4.xml"/><Relationship Id="rId5" Type="http://schemas.openxmlformats.org/officeDocument/2006/relationships/image" Target="../media/image12.tiff"/><Relationship Id="rId4" Type="http://schemas.openxmlformats.org/officeDocument/2006/relationships/image" Target="../media/image11.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a1204.g.akamai.net/7/1204/1401/05112915011/images.barnesandnoble.com/images/10420000/10429819.jpg" TargetMode="External"/><Relationship Id="rId2" Type="http://schemas.openxmlformats.org/officeDocument/2006/relationships/image" Target="../media/image13.jpe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hyperlink" Target="http://en.wiktionary.org/wiki/extent" TargetMode="External"/><Relationship Id="rId3" Type="http://schemas.openxmlformats.org/officeDocument/2006/relationships/hyperlink" Target="http://en.wikipedia.org/wiki/Certainty" TargetMode="External"/><Relationship Id="rId7" Type="http://schemas.openxmlformats.org/officeDocument/2006/relationships/hyperlink" Target="http://en.wiktionary.org/wiki/Purity" TargetMode="External"/><Relationship Id="rId2" Type="http://schemas.openxmlformats.org/officeDocument/2006/relationships/hyperlink" Target="http://en.wikipedia.org/wiki/Time" TargetMode="External"/><Relationship Id="rId1" Type="http://schemas.openxmlformats.org/officeDocument/2006/relationships/slideLayout" Target="../slideLayouts/slideLayout4.xml"/><Relationship Id="rId6" Type="http://schemas.openxmlformats.org/officeDocument/2006/relationships/hyperlink" Target="http://en.wikipedia.org/wiki/Fecundity" TargetMode="External"/><Relationship Id="rId5" Type="http://schemas.openxmlformats.org/officeDocument/2006/relationships/hyperlink" Target="http://en.wikipedia.org/wiki/Propinquity" TargetMode="External"/><Relationship Id="rId4" Type="http://schemas.openxmlformats.org/officeDocument/2006/relationships/hyperlink" Target="http://en.wikipedia.org/wiki/Uncertainty" TargetMode="External"/><Relationship Id="rId9"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0"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1"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3" name="Subtitle 2">
            <a:extLst>
              <a:ext uri="{FF2B5EF4-FFF2-40B4-BE49-F238E27FC236}">
                <a16:creationId xmlns:a16="http://schemas.microsoft.com/office/drawing/2014/main" id="{D1CD2CA2-F3F0-994E-9FC9-2B568123815F}"/>
              </a:ext>
            </a:extLst>
          </p:cNvPr>
          <p:cNvSpPr>
            <a:spLocks noGrp="1"/>
          </p:cNvSpPr>
          <p:nvPr>
            <p:ph type="subTitle" idx="1"/>
          </p:nvPr>
        </p:nvSpPr>
        <p:spPr>
          <a:xfrm>
            <a:off x="1524000" y="4495800"/>
            <a:ext cx="9144000" cy="762000"/>
          </a:xfrm>
        </p:spPr>
        <p:txBody>
          <a:bodyPr>
            <a:normAutofit/>
          </a:bodyPr>
          <a:lstStyle/>
          <a:p>
            <a:r>
              <a:rPr lang="en-US" sz="1800"/>
              <a:t>Dr. Ducharme</a:t>
            </a:r>
          </a:p>
          <a:p>
            <a:r>
              <a:rPr lang="en-US" sz="1800"/>
              <a:t>Classroom PowerPoint</a:t>
            </a:r>
          </a:p>
        </p:txBody>
      </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B43439F-E0DD-1C47-AA09-F9885C7D2C14}"/>
              </a:ext>
            </a:extLst>
          </p:cNvPr>
          <p:cNvSpPr>
            <a:spLocks noGrp="1"/>
          </p:cNvSpPr>
          <p:nvPr>
            <p:ph type="ctrTitle"/>
          </p:nvPr>
        </p:nvSpPr>
        <p:spPr>
          <a:xfrm>
            <a:off x="1524000" y="2776538"/>
            <a:ext cx="9144000" cy="1381188"/>
          </a:xfrm>
        </p:spPr>
        <p:txBody>
          <a:bodyPr anchor="ctr">
            <a:normAutofit fontScale="90000"/>
          </a:bodyPr>
          <a:lstStyle/>
          <a:p>
            <a:r>
              <a:rPr lang="en-US" sz="3400" dirty="0">
                <a:solidFill>
                  <a:schemeClr val="bg2"/>
                </a:solidFill>
              </a:rPr>
              <a:t>The Metaphysical Foundation of The Three Theories of Moral Anti-Realism: Amoral Physicalism or Biologicalism</a:t>
            </a:r>
          </a:p>
        </p:txBody>
      </p:sp>
    </p:spTree>
    <p:extLst>
      <p:ext uri="{BB962C8B-B14F-4D97-AF65-F5344CB8AC3E}">
        <p14:creationId xmlns:p14="http://schemas.microsoft.com/office/powerpoint/2010/main" val="79008145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2BFF01-3195-604D-9DA0-71FF74845493}"/>
              </a:ext>
            </a:extLst>
          </p:cNvPr>
          <p:cNvSpPr>
            <a:spLocks noGrp="1"/>
          </p:cNvSpPr>
          <p:nvPr>
            <p:ph type="title"/>
          </p:nvPr>
        </p:nvSpPr>
        <p:spPr>
          <a:xfrm>
            <a:off x="6094105" y="802955"/>
            <a:ext cx="4977976" cy="1454051"/>
          </a:xfrm>
        </p:spPr>
        <p:txBody>
          <a:bodyPr vert="horz" lIns="91440" tIns="45720" rIns="91440" bIns="45720" rtlCol="0" anchor="ctr">
            <a:normAutofit/>
          </a:bodyPr>
          <a:lstStyle/>
          <a:p>
            <a:r>
              <a:rPr lang="en-US" sz="2800" u="sng" dirty="0">
                <a:solidFill>
                  <a:srgbClr val="000000"/>
                </a:solidFill>
              </a:rPr>
              <a:t>A Question</a:t>
            </a:r>
            <a:r>
              <a:rPr lang="en-US" sz="2800" dirty="0">
                <a:solidFill>
                  <a:srgbClr val="000000"/>
                </a:solidFill>
              </a:rPr>
              <a:t>: What am I, What are we? (Also, how do we know the answer to this question?)</a:t>
            </a:r>
          </a:p>
        </p:txBody>
      </p:sp>
      <p:sp>
        <p:nvSpPr>
          <p:cNvPr id="16"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a:extLst>
              <a:ext uri="{FF2B5EF4-FFF2-40B4-BE49-F238E27FC236}">
                <a16:creationId xmlns:a16="http://schemas.microsoft.com/office/drawing/2014/main" id="{1872BCAF-8973-3646-A5B0-42DDDD5A7173}"/>
              </a:ext>
            </a:extLst>
          </p:cNvPr>
          <p:cNvPicPr>
            <a:picLocks noGrp="1" noChangeAspect="1"/>
          </p:cNvPicPr>
          <p:nvPr>
            <p:ph sz="half" idx="1"/>
          </p:nvPr>
        </p:nvPicPr>
        <p:blipFill rotWithShape="1">
          <a:blip r:embed="rId3">
            <a:alphaModFix/>
            <a:extLst/>
          </a:blip>
          <a:srcRect t="3969" r="3" b="3"/>
          <a:stretch/>
        </p:blipFill>
        <p:spPr>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graphicFrame>
        <p:nvGraphicFramePr>
          <p:cNvPr id="7" name="Content Placeholder 3">
            <a:extLst>
              <a:ext uri="{FF2B5EF4-FFF2-40B4-BE49-F238E27FC236}">
                <a16:creationId xmlns:a16="http://schemas.microsoft.com/office/drawing/2014/main" id="{DADB1B40-84C7-46AF-B772-6D38771B6E05}"/>
              </a:ext>
            </a:extLst>
          </p:cNvPr>
          <p:cNvGraphicFramePr>
            <a:graphicFrameLocks noGrp="1"/>
          </p:cNvGraphicFramePr>
          <p:nvPr>
            <p:ph sz="half" idx="2"/>
            <p:extLst>
              <p:ext uri="{D42A27DB-BD31-4B8C-83A1-F6EECF244321}">
                <p14:modId xmlns:p14="http://schemas.microsoft.com/office/powerpoint/2010/main" val="4143402493"/>
              </p:ext>
            </p:extLst>
          </p:nvPr>
        </p:nvGraphicFramePr>
        <p:xfrm>
          <a:off x="6090574" y="2421682"/>
          <a:ext cx="4977578" cy="36392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35136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38E2A9-1625-E749-BB0A-E53DDA1A4368}"/>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Moral Anti-Realism 1: Ethical Egoism</a:t>
            </a: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14">
            <a:extLst>
              <a:ext uri="{FF2B5EF4-FFF2-40B4-BE49-F238E27FC236}">
                <a16:creationId xmlns:a16="http://schemas.microsoft.com/office/drawing/2014/main" id="{602DA540-7FFD-B54E-85E0-AF3EFB76EB2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3794" b="-13794"/>
          <a:stretch>
            <a:fillRect/>
          </a:stretch>
        </p:blipFill>
        <p:spPr>
          <a:xfrm>
            <a:off x="5153822" y="684117"/>
            <a:ext cx="6553545" cy="5497707"/>
          </a:xfrm>
          <a:prstGeom prst="rect">
            <a:avLst/>
          </a:prstGeom>
        </p:spPr>
      </p:pic>
    </p:spTree>
    <p:extLst>
      <p:ext uri="{BB962C8B-B14F-4D97-AF65-F5344CB8AC3E}">
        <p14:creationId xmlns:p14="http://schemas.microsoft.com/office/powerpoint/2010/main" val="1828686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93A8327E-7913-724B-B3A3-118A0EBBBB80}"/>
              </a:ext>
            </a:extLst>
          </p:cNvPr>
          <p:cNvSpPr>
            <a:spLocks noGrp="1"/>
          </p:cNvSpPr>
          <p:nvPr>
            <p:ph type="title"/>
          </p:nvPr>
        </p:nvSpPr>
        <p:spPr>
          <a:xfrm>
            <a:off x="613610" y="575429"/>
            <a:ext cx="5787190" cy="1084930"/>
          </a:xfrm>
        </p:spPr>
        <p:txBody>
          <a:bodyPr/>
          <a:lstStyle/>
          <a:p>
            <a:pPr algn="ctr" eaLnBrk="1" hangingPunct="1"/>
            <a:r>
              <a:rPr lang="en-US" altLang="en-US" sz="2400" dirty="0"/>
              <a:t>Physicalism = The Brain = The Complete Mind</a:t>
            </a:r>
            <a:br>
              <a:rPr lang="en-US" altLang="en-US" sz="2400" dirty="0"/>
            </a:br>
            <a:endParaRPr lang="en-US" altLang="en-US" sz="2400" dirty="0"/>
          </a:p>
        </p:txBody>
      </p:sp>
      <p:sp>
        <p:nvSpPr>
          <p:cNvPr id="5" name="Slide Number Placeholder 4">
            <a:extLst>
              <a:ext uri="{FF2B5EF4-FFF2-40B4-BE49-F238E27FC236}">
                <a16:creationId xmlns:a16="http://schemas.microsoft.com/office/drawing/2014/main" id="{C1B0E784-61EB-1C4F-884F-5D19222AC3A3}"/>
              </a:ext>
            </a:extLst>
          </p:cNvPr>
          <p:cNvSpPr>
            <a:spLocks noGrp="1"/>
          </p:cNvSpPr>
          <p:nvPr>
            <p:ph type="sldNum" sz="quarter" idx="12"/>
          </p:nvPr>
        </p:nvSpPr>
        <p:spPr/>
        <p:txBody>
          <a:bodyPr/>
          <a:lstStyle/>
          <a:p>
            <a:pPr>
              <a:defRPr/>
            </a:pPr>
            <a:fld id="{C91C6387-9948-0547-8D7F-D11B45E40B39}" type="slidenum">
              <a:rPr lang="en-US"/>
              <a:pPr>
                <a:defRPr/>
              </a:pPr>
              <a:t>4</a:t>
            </a:fld>
            <a:endParaRPr lang="en-US"/>
          </a:p>
        </p:txBody>
      </p:sp>
      <p:pic>
        <p:nvPicPr>
          <p:cNvPr id="17411" name="Content Placeholder 5">
            <a:extLst>
              <a:ext uri="{FF2B5EF4-FFF2-40B4-BE49-F238E27FC236}">
                <a16:creationId xmlns:a16="http://schemas.microsoft.com/office/drawing/2014/main" id="{F975EC7A-E66F-DF47-A0C8-68E248A9D9C3}"/>
              </a:ext>
            </a:extLst>
          </p:cNvPr>
          <p:cNvPicPr>
            <a:picLocks noGrp="1"/>
          </p:cNvPicPr>
          <p:nvPr>
            <p:ph sz="half" idx="2"/>
          </p:nvPr>
        </p:nvPicPr>
        <p:blipFill>
          <a:blip r:embed="rId2">
            <a:extLst>
              <a:ext uri="{28A0092B-C50C-407E-A947-70E740481C1C}">
                <a14:useLocalDpi xmlns:a14="http://schemas.microsoft.com/office/drawing/2010/main" val="0"/>
              </a:ext>
            </a:extLst>
          </a:blip>
          <a:srcRect l="-21909" r="-21909"/>
          <a:stretch>
            <a:fillRect/>
          </a:stretch>
        </p:blipFill>
        <p:spPr>
          <a:xfrm>
            <a:off x="6172199" y="575429"/>
            <a:ext cx="5847347" cy="5601534"/>
          </a:xfrm>
        </p:spPr>
      </p:pic>
      <p:pic>
        <p:nvPicPr>
          <p:cNvPr id="17412" name="Content Placeholder 14">
            <a:extLst>
              <a:ext uri="{FF2B5EF4-FFF2-40B4-BE49-F238E27FC236}">
                <a16:creationId xmlns:a16="http://schemas.microsoft.com/office/drawing/2014/main" id="{856DC2E9-5286-E640-85CC-8C30B6B680A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13794" b="-13794"/>
          <a:stretch>
            <a:fillRect/>
          </a:stretch>
        </p:blipFill>
        <p:spPr>
          <a:xfrm>
            <a:off x="182759" y="949408"/>
            <a:ext cx="6438620" cy="5406942"/>
          </a:xfrm>
        </p:spPr>
      </p:pic>
    </p:spTree>
    <p:extLst>
      <p:ext uri="{BB962C8B-B14F-4D97-AF65-F5344CB8AC3E}">
        <p14:creationId xmlns:p14="http://schemas.microsoft.com/office/powerpoint/2010/main" val="983820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a:extLst>
              <a:ext uri="{FF2B5EF4-FFF2-40B4-BE49-F238E27FC236}">
                <a16:creationId xmlns:a16="http://schemas.microsoft.com/office/drawing/2014/main" id="{92F5E805-8FC8-1541-981F-DCB39B2944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151064"/>
            <a:ext cx="9144000" cy="359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64E40FA7-36A8-334D-99C9-550D6B72BB4A}"/>
              </a:ext>
            </a:extLst>
          </p:cNvPr>
          <p:cNvSpPr>
            <a:spLocks noGrp="1"/>
          </p:cNvSpPr>
          <p:nvPr>
            <p:ph type="sldNum" sz="quarter" idx="12"/>
          </p:nvPr>
        </p:nvSpPr>
        <p:spPr/>
        <p:txBody>
          <a:bodyPr/>
          <a:lstStyle/>
          <a:p>
            <a:pPr>
              <a:defRPr/>
            </a:pPr>
            <a:fld id="{B2AFCC15-662C-6946-BC2A-7F0C1185BD3C}" type="slidenum">
              <a:rPr lang="en-US"/>
              <a:pPr>
                <a:defRPr/>
              </a:pPr>
              <a:t>5</a:t>
            </a:fld>
            <a:endParaRPr lang="en-US"/>
          </a:p>
        </p:txBody>
      </p:sp>
      <p:sp>
        <p:nvSpPr>
          <p:cNvPr id="2" name="Title 1">
            <a:extLst>
              <a:ext uri="{FF2B5EF4-FFF2-40B4-BE49-F238E27FC236}">
                <a16:creationId xmlns:a16="http://schemas.microsoft.com/office/drawing/2014/main" id="{F1639F32-1241-D946-A032-0B1C2217746D}"/>
              </a:ext>
            </a:extLst>
          </p:cNvPr>
          <p:cNvSpPr>
            <a:spLocks noGrp="1"/>
          </p:cNvSpPr>
          <p:nvPr>
            <p:ph type="title" idx="4294967295"/>
          </p:nvPr>
        </p:nvSpPr>
        <p:spPr>
          <a:xfrm>
            <a:off x="1648691" y="469899"/>
            <a:ext cx="9365673" cy="1289627"/>
          </a:xfrm>
        </p:spPr>
        <p:txBody>
          <a:bodyPr rtlCol="0">
            <a:normAutofit fontScale="90000"/>
          </a:bodyPr>
          <a:lstStyle/>
          <a:p>
            <a:pPr>
              <a:defRPr/>
            </a:pPr>
            <a:r>
              <a:rPr lang="en-US" sz="2800" b="1" dirty="0"/>
              <a:t>Human Nature Reduces to Human Genetic Code: The 98.4% Chimp DNA Argument (Peter Singer, et al):</a:t>
            </a:r>
            <a:br>
              <a:rPr lang="en-US" sz="2800" dirty="0"/>
            </a:br>
            <a:r>
              <a:rPr lang="en-US" sz="2800" dirty="0"/>
              <a:t>Philosophical Claims: “We are Chimps”, “Chimps are People, too!”, “Science Proves It!” </a:t>
            </a:r>
          </a:p>
        </p:txBody>
      </p:sp>
    </p:spTree>
    <p:extLst>
      <p:ext uri="{BB962C8B-B14F-4D97-AF65-F5344CB8AC3E}">
        <p14:creationId xmlns:p14="http://schemas.microsoft.com/office/powerpoint/2010/main" val="3037621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xfrm>
            <a:off x="1981200" y="274639"/>
            <a:ext cx="8229600" cy="1008063"/>
          </a:xfrm>
          <a:prstGeom prst="rect">
            <a:avLst/>
          </a:prstGeom>
        </p:spPr>
        <p:txBody>
          <a:bodyPr>
            <a:normAutofit/>
          </a:bodyPr>
          <a:lstStyle/>
          <a:p>
            <a:pPr defTabSz="379475">
              <a:defRPr sz="2075"/>
            </a:pPr>
            <a:r>
              <a:t>Contemporary Psychology &amp; Neuropsychology Axiom:</a:t>
            </a:r>
            <a:br/>
            <a:r>
              <a:t>“The mind is the brain.”</a:t>
            </a:r>
            <a:br/>
            <a:r>
              <a:t>“</a:t>
            </a:r>
            <a:r>
              <a:rPr u="sng"/>
              <a:t>The Cerebral Cortex Creates Consciousness and Thinking</a:t>
            </a:r>
            <a:r>
              <a:t>”</a:t>
            </a:r>
          </a:p>
        </p:txBody>
      </p:sp>
      <p:pic>
        <p:nvPicPr>
          <p:cNvPr id="157" name="image6.png"/>
          <p:cNvPicPr>
            <a:picLocks noChangeAspect="1"/>
          </p:cNvPicPr>
          <p:nvPr/>
        </p:nvPicPr>
        <p:blipFill>
          <a:blip r:embed="rId2">
            <a:extLst/>
          </a:blip>
          <a:srcRect l="5120" r="5120"/>
          <a:stretch>
            <a:fillRect/>
          </a:stretch>
        </p:blipFill>
        <p:spPr>
          <a:xfrm>
            <a:off x="1981200" y="1577709"/>
            <a:ext cx="4711701" cy="5280292"/>
          </a:xfrm>
          <a:prstGeom prst="rect">
            <a:avLst/>
          </a:prstGeom>
          <a:ln w="12700">
            <a:miter lim="400000"/>
          </a:ln>
        </p:spPr>
      </p:pic>
      <p:sp>
        <p:nvSpPr>
          <p:cNvPr id="158" name="Shape 158"/>
          <p:cNvSpPr>
            <a:spLocks noGrp="1"/>
          </p:cNvSpPr>
          <p:nvPr>
            <p:ph type="body" sz="half" idx="1"/>
          </p:nvPr>
        </p:nvSpPr>
        <p:spPr>
          <a:xfrm>
            <a:off x="6692900" y="1600200"/>
            <a:ext cx="3733800" cy="5016500"/>
          </a:xfrm>
          <a:prstGeom prst="rect">
            <a:avLst/>
          </a:prstGeom>
        </p:spPr>
        <p:txBody>
          <a:bodyPr/>
          <a:lstStyle/>
          <a:p>
            <a:pPr marL="434340" indent="-434340" defTabSz="434340">
              <a:lnSpc>
                <a:spcPct val="80000"/>
              </a:lnSpc>
              <a:spcBef>
                <a:spcPts val="300"/>
              </a:spcBef>
              <a:buFontTx/>
              <a:buAutoNum type="arabicPeriod"/>
              <a:defRPr sz="1330"/>
            </a:pPr>
            <a:r>
              <a:rPr dirty="0"/>
              <a:t>The quotation above is from </a:t>
            </a:r>
            <a:r>
              <a:rPr u="sng" dirty="0"/>
              <a:t>Introduction to Psychology, v. 1.0</a:t>
            </a:r>
            <a:r>
              <a:rPr dirty="0"/>
              <a:t>, by Charles </a:t>
            </a:r>
            <a:r>
              <a:rPr dirty="0" err="1"/>
              <a:t>Stangor</a:t>
            </a:r>
            <a:r>
              <a:rPr dirty="0"/>
              <a:t> (Univ. of Maryland)</a:t>
            </a:r>
            <a:endParaRPr sz="1804" dirty="0"/>
          </a:p>
          <a:p>
            <a:pPr marL="814387" lvl="1" indent="-434340" defTabSz="434340">
              <a:lnSpc>
                <a:spcPct val="80000"/>
              </a:lnSpc>
              <a:spcBef>
                <a:spcPts val="200"/>
              </a:spcBef>
              <a:defRPr sz="1045"/>
            </a:pPr>
            <a:r>
              <a:rPr u="sng" dirty="0">
                <a:solidFill>
                  <a:srgbClr val="0000FF"/>
                </a:solidFill>
                <a:uFill>
                  <a:solidFill>
                    <a:srgbClr val="0000FF"/>
                  </a:solidFill>
                </a:uFill>
                <a:hlinkClick r:id="rId3"/>
              </a:rPr>
              <a:t>http://catalog.flatworldknowledge.com/bookhub/127?e=stangor-ch03_s02</a:t>
            </a:r>
            <a:endParaRPr sz="1520" dirty="0"/>
          </a:p>
          <a:p>
            <a:pPr marL="814387" lvl="1" indent="-434340" defTabSz="434340">
              <a:lnSpc>
                <a:spcPct val="80000"/>
              </a:lnSpc>
              <a:spcBef>
                <a:spcPts val="300"/>
              </a:spcBef>
              <a:defRPr sz="1520"/>
            </a:pPr>
            <a:endParaRPr sz="1520" dirty="0"/>
          </a:p>
          <a:p>
            <a:pPr marL="434340" indent="-434340" defTabSz="434340">
              <a:lnSpc>
                <a:spcPct val="80000"/>
              </a:lnSpc>
              <a:spcBef>
                <a:spcPts val="200"/>
              </a:spcBef>
              <a:buFontTx/>
              <a:buAutoNum type="arabicPeriod"/>
              <a:defRPr sz="1140" b="1"/>
            </a:pPr>
            <a:r>
              <a:rPr dirty="0"/>
              <a:t>“Our Brains Control Our Thoughts, Feelings, and Behavior”</a:t>
            </a:r>
            <a:endParaRPr sz="1710" dirty="0"/>
          </a:p>
          <a:p>
            <a:pPr marL="434340" indent="-434340" defTabSz="434340">
              <a:lnSpc>
                <a:spcPct val="80000"/>
              </a:lnSpc>
              <a:spcBef>
                <a:spcPts val="400"/>
              </a:spcBef>
              <a:buFontTx/>
              <a:buAutoNum type="arabicPeriod"/>
              <a:defRPr sz="1900"/>
            </a:pPr>
            <a:endParaRPr sz="1710" dirty="0"/>
          </a:p>
          <a:p>
            <a:pPr marL="434340" indent="-434340" defTabSz="434340">
              <a:lnSpc>
                <a:spcPct val="80000"/>
              </a:lnSpc>
              <a:spcBef>
                <a:spcPts val="300"/>
              </a:spcBef>
              <a:buFontTx/>
              <a:buAutoNum type="arabicPeriod" startAt="3"/>
              <a:defRPr sz="1330"/>
            </a:pPr>
            <a:r>
              <a:rPr dirty="0"/>
              <a:t>The mind is the brain (Dennett, Martha Farah, Sam Harris, etc.). Thinking and consciousness = cerebral cortex brain activity.</a:t>
            </a:r>
            <a:endParaRPr sz="1804" dirty="0"/>
          </a:p>
          <a:p>
            <a:pPr marL="434340" indent="-434340" defTabSz="434340">
              <a:lnSpc>
                <a:spcPct val="80000"/>
              </a:lnSpc>
              <a:spcBef>
                <a:spcPts val="400"/>
              </a:spcBef>
              <a:buFontTx/>
              <a:buAutoNum type="arabicPeriod" startAt="3"/>
              <a:defRPr sz="1900"/>
            </a:pPr>
            <a:endParaRPr sz="1804" dirty="0"/>
          </a:p>
          <a:p>
            <a:pPr marL="434340" indent="-434340" defTabSz="434340">
              <a:lnSpc>
                <a:spcPct val="80000"/>
              </a:lnSpc>
              <a:spcBef>
                <a:spcPts val="400"/>
              </a:spcBef>
              <a:buFontTx/>
              <a:buAutoNum type="arabicPeriod" startAt="5"/>
              <a:defRPr sz="1900"/>
            </a:pPr>
            <a:endParaRPr sz="1804" dirty="0"/>
          </a:p>
          <a:p>
            <a:pPr marL="0" indent="0" defTabSz="434340">
              <a:lnSpc>
                <a:spcPct val="80000"/>
              </a:lnSpc>
              <a:spcBef>
                <a:spcPts val="300"/>
              </a:spcBef>
              <a:buNone/>
              <a:defRPr sz="1330"/>
            </a:pPr>
            <a:r>
              <a:rPr dirty="0"/>
              <a:t>[</a:t>
            </a:r>
            <a:r>
              <a:rPr lang="en-US" u="sng" dirty="0"/>
              <a:t>Personalism</a:t>
            </a:r>
            <a:r>
              <a:rPr u="sng" dirty="0"/>
              <a:t> by contrast</a:t>
            </a:r>
            <a:r>
              <a:rPr dirty="0"/>
              <a:t>, argues that the activities of the mind = irreducible self-conscious moral agent, that we have direct, private, knowledge of our mental life; that consciousness and thinking are activities of the mind, invisible = non-physical or immaterial substance; it argues that the mind is not the brain; rather, in a living human being, the </a:t>
            </a:r>
            <a:r>
              <a:rPr u="sng" dirty="0"/>
              <a:t>mind</a:t>
            </a:r>
            <a:r>
              <a:rPr dirty="0"/>
              <a:t> </a:t>
            </a:r>
            <a:r>
              <a:rPr u="sng" dirty="0"/>
              <a:t>interacts</a:t>
            </a:r>
            <a:r>
              <a:rPr dirty="0"/>
              <a:t> with the physical </a:t>
            </a:r>
            <a:r>
              <a:rPr u="sng" dirty="0"/>
              <a:t>brain</a:t>
            </a:r>
            <a:r>
              <a:rPr dirty="0"/>
              <a:t>.  Refutation: if mind = brain, then introspection would show me nerve impulses in a 2 ½ pound gray highly convoluted soft tissue, surrounded by a highly oxygenated bloodbath.]</a:t>
            </a:r>
          </a:p>
        </p:txBody>
      </p:sp>
      <p:sp>
        <p:nvSpPr>
          <p:cNvPr id="159" name="Shape 159"/>
          <p:cNvSpPr>
            <a:spLocks noGrp="1"/>
          </p:cNvSpPr>
          <p:nvPr>
            <p:ph type="sldNum" sz="quarter" idx="2"/>
          </p:nvPr>
        </p:nvSpPr>
        <p:spPr>
          <a:xfrm>
            <a:off x="10026740" y="6404293"/>
            <a:ext cx="184061" cy="269241"/>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6</a:t>
            </a:fld>
            <a:endParaRPr/>
          </a:p>
        </p:txBody>
      </p:sp>
    </p:spTree>
    <p:extLst>
      <p:ext uri="{BB962C8B-B14F-4D97-AF65-F5344CB8AC3E}">
        <p14:creationId xmlns:p14="http://schemas.microsoft.com/office/powerpoint/2010/main" val="200007795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FDF15B-52B9-F34E-9F29-3F1330376785}"/>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Moral Anti-Realism 2: Moral or Cultural Relativism – The Blank Slate Theory</a:t>
            </a:r>
          </a:p>
        </p:txBody>
      </p:sp>
      <p:pic>
        <p:nvPicPr>
          <p:cNvPr id="4" name="Content Placeholder 3">
            <a:extLst>
              <a:ext uri="{FF2B5EF4-FFF2-40B4-BE49-F238E27FC236}">
                <a16:creationId xmlns:a16="http://schemas.microsoft.com/office/drawing/2014/main" id="{D221547E-7A21-3048-8AD5-4EAC32658855}"/>
              </a:ext>
            </a:extLst>
          </p:cNvPr>
          <p:cNvPicPr>
            <a:picLocks noGrp="1" noChangeAspect="1"/>
          </p:cNvPicPr>
          <p:nvPr>
            <p:ph idx="1"/>
          </p:nvPr>
        </p:nvPicPr>
        <p:blipFill>
          <a:blip r:embed="rId2"/>
          <a:stretch>
            <a:fillRect/>
          </a:stretch>
        </p:blipFill>
        <p:spPr>
          <a:xfrm>
            <a:off x="5153822" y="1434140"/>
            <a:ext cx="6553545" cy="3997662"/>
          </a:xfrm>
          <a:prstGeom prst="rect">
            <a:avLst/>
          </a:prstGeom>
        </p:spPr>
      </p:pic>
    </p:spTree>
    <p:extLst>
      <p:ext uri="{BB962C8B-B14F-4D97-AF65-F5344CB8AC3E}">
        <p14:creationId xmlns:p14="http://schemas.microsoft.com/office/powerpoint/2010/main" val="683773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AE266F88-9255-7B47-B741-9C2005FEA93B}" type="slidenum">
              <a:rPr lang="en-US"/>
              <a:pPr/>
              <a:t>8</a:t>
            </a:fld>
            <a:endParaRPr lang="en-US"/>
          </a:p>
        </p:txBody>
      </p:sp>
      <p:sp>
        <p:nvSpPr>
          <p:cNvPr id="11266" name="Rectangle 2"/>
          <p:cNvSpPr>
            <a:spLocks noGrp="1" noChangeArrowheads="1"/>
          </p:cNvSpPr>
          <p:nvPr>
            <p:ph type="title"/>
          </p:nvPr>
        </p:nvSpPr>
        <p:spPr>
          <a:xfrm>
            <a:off x="2209800" y="228600"/>
            <a:ext cx="7772400" cy="1266356"/>
          </a:xfrm>
        </p:spPr>
        <p:txBody>
          <a:bodyPr>
            <a:normAutofit fontScale="90000"/>
          </a:bodyPr>
          <a:lstStyle/>
          <a:p>
            <a:r>
              <a:rPr lang="en-US" sz="3100" b="1" dirty="0">
                <a:latin typeface="Times New Roman" charset="0"/>
              </a:rPr>
              <a:t>Moral (and Cultural) Relativism:</a:t>
            </a:r>
            <a:br>
              <a:rPr lang="en-US" sz="3100" b="1" dirty="0">
                <a:latin typeface="Times New Roman" charset="0"/>
              </a:rPr>
            </a:br>
            <a:r>
              <a:rPr lang="en-US" sz="3100" b="1" dirty="0">
                <a:latin typeface="Times New Roman" charset="0"/>
              </a:rPr>
              <a:t> Morality is Learned</a:t>
            </a:r>
            <a:br>
              <a:rPr lang="en-US" sz="3100" b="1" dirty="0">
                <a:latin typeface="Times New Roman" charset="0"/>
              </a:rPr>
            </a:br>
            <a:r>
              <a:rPr lang="en-US" sz="1600" dirty="0">
                <a:latin typeface="Times New Roman" charset="0"/>
              </a:rPr>
              <a:t>I = Blank Slate + Culture (Secular or Religious) Engraves its Values into Us</a:t>
            </a:r>
            <a:br>
              <a:rPr lang="en-US" sz="1600" dirty="0">
                <a:latin typeface="Times New Roman" charset="0"/>
              </a:rPr>
            </a:br>
            <a:r>
              <a:rPr lang="en-US" sz="1600" dirty="0">
                <a:latin typeface="Times New Roman" charset="0"/>
              </a:rPr>
              <a:t>I = Silly Putty + Culture (Secular or Religious) Molds me into its image</a:t>
            </a:r>
            <a:endParaRPr lang="en-US" sz="2400" dirty="0">
              <a:latin typeface="Times New Roman" charset="0"/>
            </a:endParaRPr>
          </a:p>
        </p:txBody>
      </p:sp>
      <p:sp>
        <p:nvSpPr>
          <p:cNvPr id="11267" name="Rectangle 3"/>
          <p:cNvSpPr>
            <a:spLocks noGrp="1" noChangeArrowheads="1"/>
          </p:cNvSpPr>
          <p:nvPr>
            <p:ph type="body" sz="half" idx="2"/>
          </p:nvPr>
        </p:nvSpPr>
        <p:spPr>
          <a:xfrm>
            <a:off x="4927601" y="1494956"/>
            <a:ext cx="5435600" cy="5210644"/>
          </a:xfrm>
        </p:spPr>
        <p:txBody>
          <a:bodyPr>
            <a:normAutofit fontScale="92500" lnSpcReduction="10000"/>
          </a:bodyPr>
          <a:lstStyle/>
          <a:p>
            <a:pPr algn="ctr">
              <a:lnSpc>
                <a:spcPct val="80000"/>
              </a:lnSpc>
              <a:buFontTx/>
              <a:buNone/>
            </a:pPr>
            <a:r>
              <a:rPr lang="en-US" sz="1200" b="1" dirty="0">
                <a:latin typeface="Times New Roman" charset="0"/>
              </a:rPr>
              <a:t>Secular Forms:</a:t>
            </a:r>
          </a:p>
          <a:p>
            <a:pPr algn="ctr">
              <a:lnSpc>
                <a:spcPct val="80000"/>
              </a:lnSpc>
              <a:buFontTx/>
              <a:buNone/>
            </a:pPr>
            <a:r>
              <a:rPr lang="en-US" sz="1200" dirty="0">
                <a:latin typeface="Times New Roman" charset="0"/>
              </a:rPr>
              <a:t>Emile Durkheim,  Founder of </a:t>
            </a:r>
            <a:r>
              <a:rPr lang="en-US" sz="1200" b="1" dirty="0">
                <a:latin typeface="Times New Roman" charset="0"/>
              </a:rPr>
              <a:t>Sociology</a:t>
            </a:r>
            <a:r>
              <a:rPr lang="en-US" sz="1200" dirty="0">
                <a:latin typeface="Times New Roman" charset="0"/>
              </a:rPr>
              <a:t>, et al:</a:t>
            </a:r>
          </a:p>
          <a:p>
            <a:pPr algn="ctr">
              <a:lnSpc>
                <a:spcPct val="80000"/>
              </a:lnSpc>
              <a:buFontTx/>
              <a:buNone/>
            </a:pPr>
            <a:endParaRPr lang="en-US" sz="1200" dirty="0">
              <a:latin typeface="Times New Roman" charset="0"/>
            </a:endParaRPr>
          </a:p>
          <a:p>
            <a:pPr>
              <a:lnSpc>
                <a:spcPct val="80000"/>
              </a:lnSpc>
              <a:buFont typeface="+mj-lt"/>
              <a:buAutoNum type="arabicPeriod"/>
            </a:pPr>
            <a:r>
              <a:rPr lang="en-US" sz="1200" b="1" dirty="0">
                <a:latin typeface="Times New Roman" charset="0"/>
              </a:rPr>
              <a:t>Metaphysical assumption</a:t>
            </a:r>
            <a:r>
              <a:rPr lang="en-US" sz="1200" dirty="0">
                <a:latin typeface="Times New Roman" charset="0"/>
              </a:rPr>
              <a:t>: </a:t>
            </a:r>
            <a:r>
              <a:rPr lang="ja-JP" altLang="en-US" sz="1200" dirty="0">
                <a:latin typeface="Times New Roman" charset="0"/>
              </a:rPr>
              <a:t>“</a:t>
            </a:r>
            <a:r>
              <a:rPr lang="en-US" sz="1200" dirty="0">
                <a:latin typeface="Times New Roman" charset="0"/>
              </a:rPr>
              <a:t>Individual natures are merely the indeterminate material [blank slates] that the social factor molds and transforms…[human beings have]  plastic dispositions.</a:t>
            </a:r>
            <a:r>
              <a:rPr lang="ja-JP" altLang="en-US" sz="1200" dirty="0">
                <a:latin typeface="Times New Roman" charset="0"/>
              </a:rPr>
              <a:t>”</a:t>
            </a:r>
            <a:r>
              <a:rPr lang="en-US" sz="1200" dirty="0">
                <a:latin typeface="Times New Roman" charset="0"/>
              </a:rPr>
              <a:t>    Durkheim</a:t>
            </a:r>
          </a:p>
          <a:p>
            <a:pPr>
              <a:lnSpc>
                <a:spcPct val="80000"/>
              </a:lnSpc>
              <a:buFont typeface="+mj-lt"/>
              <a:buAutoNum type="arabicPeriod"/>
            </a:pPr>
            <a:endParaRPr lang="en-US" sz="1200" dirty="0">
              <a:latin typeface="Times New Roman" charset="0"/>
            </a:endParaRPr>
          </a:p>
          <a:p>
            <a:pPr>
              <a:lnSpc>
                <a:spcPct val="80000"/>
              </a:lnSpc>
              <a:buFont typeface="+mj-lt"/>
              <a:buAutoNum type="arabicPeriod"/>
            </a:pPr>
            <a:r>
              <a:rPr lang="en-US" sz="1200" b="1" dirty="0">
                <a:latin typeface="Times New Roman" charset="0"/>
              </a:rPr>
              <a:t>Franz Boas</a:t>
            </a:r>
            <a:r>
              <a:rPr lang="en-US" sz="1200" dirty="0">
                <a:latin typeface="Times New Roman" charset="0"/>
              </a:rPr>
              <a:t>: </a:t>
            </a:r>
            <a:r>
              <a:rPr lang="ja-JP" altLang="en-US" sz="1200" dirty="0">
                <a:latin typeface="Times New Roman" charset="0"/>
              </a:rPr>
              <a:t>“</a:t>
            </a:r>
            <a:r>
              <a:rPr lang="en-US" sz="1200" dirty="0">
                <a:latin typeface="Times New Roman" charset="0"/>
              </a:rPr>
              <a:t>civilization is not something absolute, but ... is relative, and ... our ideas and conceptions are true only so far as our civilization goes.</a:t>
            </a:r>
            <a:r>
              <a:rPr lang="ja-JP" altLang="en-US" sz="1200" dirty="0">
                <a:latin typeface="Times New Roman" charset="0"/>
              </a:rPr>
              <a:t>”</a:t>
            </a:r>
            <a:r>
              <a:rPr lang="en-US" sz="1200" dirty="0">
                <a:latin typeface="Times New Roman" charset="0"/>
              </a:rPr>
              <a:t> (</a:t>
            </a:r>
            <a:r>
              <a:rPr lang="en-US" sz="1200" i="1" dirty="0">
                <a:latin typeface="Times New Roman" charset="0"/>
              </a:rPr>
              <a:t>Science</a:t>
            </a:r>
            <a:r>
              <a:rPr lang="en-US" sz="1200" dirty="0">
                <a:latin typeface="Times New Roman" charset="0"/>
              </a:rPr>
              <a:t> 9:589, 1887)</a:t>
            </a:r>
          </a:p>
          <a:p>
            <a:pPr>
              <a:lnSpc>
                <a:spcPct val="80000"/>
              </a:lnSpc>
              <a:buFont typeface="+mj-lt"/>
              <a:buAutoNum type="arabicPeriod"/>
            </a:pPr>
            <a:endParaRPr lang="en-US" sz="1200" dirty="0">
              <a:latin typeface="Times New Roman" charset="0"/>
            </a:endParaRPr>
          </a:p>
          <a:p>
            <a:pPr>
              <a:buFont typeface="+mj-lt"/>
              <a:buAutoNum type="arabicPeriod"/>
            </a:pPr>
            <a:r>
              <a:rPr lang="ja-JP" altLang="en-US" sz="1200" dirty="0">
                <a:latin typeface="Times New Roman" charset="0"/>
              </a:rPr>
              <a:t>“</a:t>
            </a:r>
            <a:r>
              <a:rPr lang="en-US" sz="1200" dirty="0">
                <a:latin typeface="Times New Roman" charset="0"/>
              </a:rPr>
              <a:t>Instincts do not create customs; </a:t>
            </a:r>
            <a:r>
              <a:rPr lang="en-US" sz="1200" b="1" dirty="0">
                <a:latin typeface="Times New Roman" charset="0"/>
              </a:rPr>
              <a:t>customs create instincts</a:t>
            </a:r>
            <a:r>
              <a:rPr lang="en-US" sz="1200" dirty="0">
                <a:latin typeface="Times New Roman" charset="0"/>
              </a:rPr>
              <a:t>…always learned and never native.</a:t>
            </a:r>
            <a:r>
              <a:rPr lang="ja-JP" altLang="en-US" sz="1200" dirty="0">
                <a:latin typeface="Times New Roman" charset="0"/>
              </a:rPr>
              <a:t>”</a:t>
            </a:r>
            <a:r>
              <a:rPr lang="en-US" sz="1200" dirty="0">
                <a:latin typeface="Times New Roman" charset="0"/>
              </a:rPr>
              <a:t> Ellsworth </a:t>
            </a:r>
            <a:r>
              <a:rPr lang="en-US" sz="1200" dirty="0" err="1">
                <a:latin typeface="Times New Roman" charset="0"/>
              </a:rPr>
              <a:t>Faris</a:t>
            </a:r>
            <a:r>
              <a:rPr lang="en-US" sz="1200" dirty="0">
                <a:latin typeface="Times New Roman" charset="0"/>
              </a:rPr>
              <a:t> (1927)</a:t>
            </a:r>
          </a:p>
          <a:p>
            <a:pPr>
              <a:buFont typeface="+mj-lt"/>
              <a:buAutoNum type="arabicPeriod"/>
            </a:pPr>
            <a:endParaRPr lang="en-US" sz="1200" dirty="0">
              <a:latin typeface="Times New Roman" charset="0"/>
            </a:endParaRPr>
          </a:p>
          <a:p>
            <a:pPr>
              <a:buFont typeface="+mj-lt"/>
              <a:buAutoNum type="arabicPeriod"/>
            </a:pPr>
            <a:r>
              <a:rPr lang="ja-JP" altLang="en-US" sz="1200" dirty="0">
                <a:latin typeface="Times New Roman" charset="0"/>
              </a:rPr>
              <a:t>“</a:t>
            </a:r>
            <a:r>
              <a:rPr lang="en-US" sz="1200" b="1" dirty="0">
                <a:latin typeface="Times New Roman" charset="0"/>
              </a:rPr>
              <a:t>Man has no nature</a:t>
            </a:r>
            <a:r>
              <a:rPr lang="en-US" sz="1200" dirty="0">
                <a:latin typeface="Times New Roman" charset="0"/>
              </a:rPr>
              <a:t>; what he has is history.</a:t>
            </a:r>
            <a:r>
              <a:rPr lang="ja-JP" altLang="en-US" sz="1200" dirty="0">
                <a:latin typeface="Times New Roman" charset="0"/>
              </a:rPr>
              <a:t>”</a:t>
            </a:r>
            <a:r>
              <a:rPr lang="en-US" sz="1200" dirty="0">
                <a:latin typeface="Times New Roman" charset="0"/>
              </a:rPr>
              <a:t> Jose Ortega y </a:t>
            </a:r>
            <a:r>
              <a:rPr lang="en-US" sz="1200" dirty="0" err="1">
                <a:latin typeface="Times New Roman" charset="0"/>
              </a:rPr>
              <a:t>Gasset</a:t>
            </a:r>
            <a:r>
              <a:rPr lang="en-US" sz="1200" dirty="0">
                <a:latin typeface="Times New Roman" charset="0"/>
              </a:rPr>
              <a:t> (1935)</a:t>
            </a:r>
          </a:p>
          <a:p>
            <a:pPr>
              <a:buFont typeface="+mj-lt"/>
              <a:buAutoNum type="arabicPeriod"/>
            </a:pPr>
            <a:endParaRPr lang="en-US" sz="1200" dirty="0">
              <a:latin typeface="Times New Roman" charset="0"/>
            </a:endParaRPr>
          </a:p>
          <a:p>
            <a:pPr eaLnBrk="0" hangingPunct="0">
              <a:spcBef>
                <a:spcPct val="0"/>
              </a:spcBef>
              <a:buFont typeface="+mj-lt"/>
              <a:buAutoNum type="arabicPeriod"/>
            </a:pPr>
            <a:r>
              <a:rPr lang="ja-JP" altLang="en-US" sz="1200" dirty="0">
                <a:latin typeface="Times New Roman" charset="0"/>
              </a:rPr>
              <a:t>“</a:t>
            </a:r>
            <a:r>
              <a:rPr lang="en-US" sz="1200" dirty="0">
                <a:latin typeface="Times New Roman" charset="0"/>
              </a:rPr>
              <a:t>Our ideas, </a:t>
            </a:r>
            <a:r>
              <a:rPr lang="en-US" sz="1200" b="1" dirty="0">
                <a:latin typeface="Times New Roman" charset="0"/>
              </a:rPr>
              <a:t>our values</a:t>
            </a:r>
            <a:r>
              <a:rPr lang="en-US" sz="1200" dirty="0">
                <a:latin typeface="Times New Roman" charset="0"/>
              </a:rPr>
              <a:t>, our acts, even our emotions, </a:t>
            </a:r>
            <a:r>
              <a:rPr lang="en-US" sz="1200" b="1" dirty="0">
                <a:latin typeface="Times New Roman" charset="0"/>
              </a:rPr>
              <a:t>are, like our nervous system itself, cultural products</a:t>
            </a:r>
            <a:r>
              <a:rPr lang="en-US" sz="1200" dirty="0">
                <a:latin typeface="Times New Roman" charset="0"/>
              </a:rPr>
              <a:t>…</a:t>
            </a:r>
            <a:r>
              <a:rPr lang="ja-JP" altLang="en-US" sz="1200" dirty="0">
                <a:latin typeface="Times New Roman" charset="0"/>
              </a:rPr>
              <a:t>”</a:t>
            </a:r>
            <a:r>
              <a:rPr lang="en-US" sz="1200" dirty="0">
                <a:latin typeface="Times New Roman" charset="0"/>
              </a:rPr>
              <a:t> Clifford Geertz (1973)</a:t>
            </a:r>
          </a:p>
          <a:p>
            <a:pPr eaLnBrk="0" hangingPunct="0">
              <a:spcBef>
                <a:spcPct val="0"/>
              </a:spcBef>
              <a:buFont typeface="+mj-lt"/>
              <a:buAutoNum type="arabicPeriod"/>
            </a:pPr>
            <a:endParaRPr lang="en-US" sz="1200" dirty="0">
              <a:latin typeface="Times New Roman" charset="0"/>
            </a:endParaRPr>
          </a:p>
          <a:p>
            <a:pPr>
              <a:lnSpc>
                <a:spcPct val="80000"/>
              </a:lnSpc>
              <a:buFont typeface="+mj-lt"/>
              <a:buAutoNum type="arabicPeriod"/>
            </a:pPr>
            <a:r>
              <a:rPr lang="en-US" sz="1400" b="1" dirty="0">
                <a:latin typeface="Times New Roman" charset="0"/>
              </a:rPr>
              <a:t>Basic belief (metaphysical assumption, theory of mind): </a:t>
            </a:r>
            <a:r>
              <a:rPr lang="en-US" sz="1400" dirty="0">
                <a:latin typeface="Times New Roman" charset="0"/>
              </a:rPr>
              <a:t>We are “social constructs” = we are blank slates at birth and become what our society makes us</a:t>
            </a:r>
          </a:p>
          <a:p>
            <a:pPr>
              <a:lnSpc>
                <a:spcPct val="80000"/>
              </a:lnSpc>
              <a:buFont typeface="+mj-lt"/>
              <a:buAutoNum type="arabicPeriod"/>
            </a:pPr>
            <a:r>
              <a:rPr lang="en-US" sz="1400" dirty="0">
                <a:latin typeface="Times New Roman" charset="0"/>
              </a:rPr>
              <a:t>Examples of Social Constructs that are transmitted: Race, Tribal (Hutu, </a:t>
            </a:r>
            <a:r>
              <a:rPr lang="en-US" sz="1400" dirty="0" err="1">
                <a:latin typeface="Times New Roman" charset="0"/>
              </a:rPr>
              <a:t>Toutsi</a:t>
            </a:r>
            <a:r>
              <a:rPr lang="en-US" sz="1400" dirty="0">
                <a:latin typeface="Times New Roman" charset="0"/>
              </a:rPr>
              <a:t>), Economic Class (Rich, Middle Class, Poor), Caste (Dalit or Brahmin; Aristocracy, Commoner), Gender (distinguished from your biological sex), Nationalism (Us, them), etc.</a:t>
            </a:r>
          </a:p>
          <a:p>
            <a:pPr>
              <a:lnSpc>
                <a:spcPct val="80000"/>
              </a:lnSpc>
            </a:pPr>
            <a:endParaRPr lang="en-US" sz="1400" dirty="0">
              <a:latin typeface="Times New Roman" charset="0"/>
            </a:endParaRPr>
          </a:p>
        </p:txBody>
      </p:sp>
      <p:pic>
        <p:nvPicPr>
          <p:cNvPr id="11268" name="Picture 4" descr="Rainbow in N Pike mouth"/>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676402" y="2349501"/>
            <a:ext cx="3251199" cy="2768154"/>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2042822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A844E58-9F2D-7443-AB98-3E184CC82483}"/>
              </a:ext>
            </a:extLst>
          </p:cNvPr>
          <p:cNvPicPr>
            <a:picLocks noGrp="1" noChangeAspect="1"/>
          </p:cNvPicPr>
          <p:nvPr>
            <p:ph sz="half" idx="1"/>
          </p:nvPr>
        </p:nvPicPr>
        <p:blipFill rotWithShape="1">
          <a:blip r:embed="rId2">
            <a:alphaModFix amt="35000"/>
            <a:extLst/>
          </a:blip>
          <a:srcRect t="30"/>
          <a:stretch/>
        </p:blipFill>
        <p:spPr>
          <a:xfrm>
            <a:off x="-4" y="-3"/>
            <a:ext cx="12192000" cy="6855958"/>
          </a:xfrm>
          <a:prstGeom prst="rect">
            <a:avLst/>
          </a:prstGeom>
        </p:spPr>
      </p:pic>
      <p:sp>
        <p:nvSpPr>
          <p:cNvPr id="2" name="Title 1">
            <a:extLst>
              <a:ext uri="{FF2B5EF4-FFF2-40B4-BE49-F238E27FC236}">
                <a16:creationId xmlns:a16="http://schemas.microsoft.com/office/drawing/2014/main" id="{76E69836-5473-F84E-9AB6-CD7A399F7AD6}"/>
              </a:ext>
            </a:extLst>
          </p:cNvPr>
          <p:cNvSpPr>
            <a:spLocks noGrp="1"/>
          </p:cNvSpPr>
          <p:nvPr>
            <p:ph type="title"/>
          </p:nvPr>
        </p:nvSpPr>
        <p:spPr>
          <a:xfrm>
            <a:off x="1803662" y="5118754"/>
            <a:ext cx="8584676" cy="1044301"/>
          </a:xfrm>
        </p:spPr>
        <p:txBody>
          <a:bodyPr vert="horz" lIns="91440" tIns="45720" rIns="91440" bIns="45720" rtlCol="0" anchor="t">
            <a:normAutofit/>
          </a:bodyPr>
          <a:lstStyle/>
          <a:p>
            <a:pPr algn="ctr"/>
            <a:r>
              <a:rPr lang="en-US" sz="3400" kern="1200" dirty="0">
                <a:solidFill>
                  <a:schemeClr val="tx1"/>
                </a:solidFill>
                <a:latin typeface="+mj-lt"/>
                <a:ea typeface="+mj-ea"/>
                <a:cs typeface="+mj-cs"/>
              </a:rPr>
              <a:t>Customs Create Instincts; Social Conditioning is Stronger then Biological Instincts</a:t>
            </a:r>
          </a:p>
        </p:txBody>
      </p:sp>
      <p:sp>
        <p:nvSpPr>
          <p:cNvPr id="13" name="Oval 12">
            <a:extLst>
              <a:ext uri="{FF2B5EF4-FFF2-40B4-BE49-F238E27FC236}">
                <a16:creationId xmlns:a16="http://schemas.microsoft.com/office/drawing/2014/main" id="{0C45045A-6083-4B3E-956A-675823375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744"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AC3BD529-B4A5-8E40-961C-A382566E2555}"/>
              </a:ext>
            </a:extLst>
          </p:cNvPr>
          <p:cNvPicPr>
            <a:picLocks noChangeAspect="1"/>
          </p:cNvPicPr>
          <p:nvPr/>
        </p:nvPicPr>
        <p:blipFill rotWithShape="1">
          <a:blip r:embed="rId3"/>
          <a:srcRect b="25000"/>
          <a:stretch/>
        </p:blipFill>
        <p:spPr>
          <a:xfrm>
            <a:off x="895336" y="997486"/>
            <a:ext cx="2971800" cy="2971800"/>
          </a:xfrm>
          <a:custGeom>
            <a:avLst/>
            <a:gdLst>
              <a:gd name="connsiteX0" fmla="*/ 1485900 w 2971800"/>
              <a:gd name="connsiteY0" fmla="*/ 0 h 2971800"/>
              <a:gd name="connsiteX1" fmla="*/ 2971800 w 2971800"/>
              <a:gd name="connsiteY1" fmla="*/ 1485900 h 2971800"/>
              <a:gd name="connsiteX2" fmla="*/ 1485900 w 2971800"/>
              <a:gd name="connsiteY2" fmla="*/ 2971800 h 2971800"/>
              <a:gd name="connsiteX3" fmla="*/ 0 w 2971800"/>
              <a:gd name="connsiteY3" fmla="*/ 1485900 h 2971800"/>
              <a:gd name="connsiteX4" fmla="*/ 1485900 w 297180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p:spPr>
      </p:pic>
      <p:sp>
        <p:nvSpPr>
          <p:cNvPr id="15" name="Oval 14">
            <a:extLst>
              <a:ext uri="{FF2B5EF4-FFF2-40B4-BE49-F238E27FC236}">
                <a16:creationId xmlns:a16="http://schemas.microsoft.com/office/drawing/2014/main" id="{42875DDC-0225-45F8-B745-78688F2D1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5509"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CC9D69B9-8F66-F945-9930-3F670494E4CB}"/>
              </a:ext>
            </a:extLst>
          </p:cNvPr>
          <p:cNvPicPr>
            <a:picLocks noGrp="1" noChangeAspect="1"/>
          </p:cNvPicPr>
          <p:nvPr>
            <p:ph sz="half" idx="2"/>
          </p:nvPr>
        </p:nvPicPr>
        <p:blipFill rotWithShape="1">
          <a:blip r:embed="rId4"/>
          <a:srcRect l="23686" r="1314"/>
          <a:stretch/>
        </p:blipFill>
        <p:spPr>
          <a:xfrm>
            <a:off x="4610096" y="997486"/>
            <a:ext cx="2971800" cy="2971800"/>
          </a:xfrm>
          <a:custGeom>
            <a:avLst/>
            <a:gdLst>
              <a:gd name="connsiteX0" fmla="*/ 1485900 w 2971800"/>
              <a:gd name="connsiteY0" fmla="*/ 0 h 2971800"/>
              <a:gd name="connsiteX1" fmla="*/ 2971800 w 2971800"/>
              <a:gd name="connsiteY1" fmla="*/ 1485900 h 2971800"/>
              <a:gd name="connsiteX2" fmla="*/ 1485900 w 2971800"/>
              <a:gd name="connsiteY2" fmla="*/ 2971800 h 2971800"/>
              <a:gd name="connsiteX3" fmla="*/ 0 w 2971800"/>
              <a:gd name="connsiteY3" fmla="*/ 1485900 h 2971800"/>
              <a:gd name="connsiteX4" fmla="*/ 1485900 w 297180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p:spPr>
      </p:pic>
      <p:sp>
        <p:nvSpPr>
          <p:cNvPr id="17" name="Oval 16">
            <a:extLst>
              <a:ext uri="{FF2B5EF4-FFF2-40B4-BE49-F238E27FC236}">
                <a16:creationId xmlns:a16="http://schemas.microsoft.com/office/drawing/2014/main" id="{12617755-D451-4BAF-9B55-518297BF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0273"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CF683D50-2B0C-1640-803F-B4F834DCA4F0}"/>
              </a:ext>
            </a:extLst>
          </p:cNvPr>
          <p:cNvPicPr>
            <a:picLocks noChangeAspect="1"/>
          </p:cNvPicPr>
          <p:nvPr/>
        </p:nvPicPr>
        <p:blipFill rotWithShape="1">
          <a:blip r:embed="rId5"/>
          <a:srcRect b="10000"/>
          <a:stretch/>
        </p:blipFill>
        <p:spPr>
          <a:xfrm>
            <a:off x="8324865" y="997486"/>
            <a:ext cx="2971800" cy="2971800"/>
          </a:xfrm>
          <a:custGeom>
            <a:avLst/>
            <a:gdLst>
              <a:gd name="connsiteX0" fmla="*/ 1485900 w 2971800"/>
              <a:gd name="connsiteY0" fmla="*/ 0 h 2971800"/>
              <a:gd name="connsiteX1" fmla="*/ 2971800 w 2971800"/>
              <a:gd name="connsiteY1" fmla="*/ 1485900 h 2971800"/>
              <a:gd name="connsiteX2" fmla="*/ 1485900 w 2971800"/>
              <a:gd name="connsiteY2" fmla="*/ 2971800 h 2971800"/>
              <a:gd name="connsiteX3" fmla="*/ 0 w 2971800"/>
              <a:gd name="connsiteY3" fmla="*/ 1485900 h 2971800"/>
              <a:gd name="connsiteX4" fmla="*/ 1485900 w 297180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p:spPr>
      </p:pic>
    </p:spTree>
    <p:extLst>
      <p:ext uri="{BB962C8B-B14F-4D97-AF65-F5344CB8AC3E}">
        <p14:creationId xmlns:p14="http://schemas.microsoft.com/office/powerpoint/2010/main" val="343601922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Illustration: </a:t>
            </a:r>
            <a:r>
              <a:rPr lang="en-US" sz="3200" u="sng" dirty="0"/>
              <a:t>Principles of Sociology </a:t>
            </a:r>
            <a:r>
              <a:rPr lang="en-US" sz="3200" dirty="0"/>
              <a:t>(textbook)</a:t>
            </a:r>
            <a:br>
              <a:rPr lang="en-US" sz="3200" dirty="0"/>
            </a:br>
            <a:r>
              <a:rPr lang="en-US" sz="1600" dirty="0"/>
              <a:t>http://</a:t>
            </a:r>
            <a:r>
              <a:rPr lang="en-US" sz="1600" dirty="0" err="1"/>
              <a:t>www.soc.iastate.edu</a:t>
            </a:r>
            <a:r>
              <a:rPr lang="en-US" sz="1600" dirty="0"/>
              <a:t>/</a:t>
            </a:r>
            <a:r>
              <a:rPr lang="en-US" sz="1600" dirty="0" err="1"/>
              <a:t>sapp</a:t>
            </a:r>
            <a:r>
              <a:rPr lang="en-US" sz="1600" dirty="0"/>
              <a:t>/soc235basics.html</a:t>
            </a:r>
          </a:p>
        </p:txBody>
      </p:sp>
      <p:sp>
        <p:nvSpPr>
          <p:cNvPr id="3" name="Content Placeholder 2"/>
          <p:cNvSpPr>
            <a:spLocks noGrp="1"/>
          </p:cNvSpPr>
          <p:nvPr>
            <p:ph idx="1"/>
          </p:nvPr>
        </p:nvSpPr>
        <p:spPr/>
        <p:txBody>
          <a:bodyPr>
            <a:normAutofit fontScale="55000" lnSpcReduction="20000"/>
          </a:bodyPr>
          <a:lstStyle/>
          <a:p>
            <a:pPr marL="0" indent="0">
              <a:buNone/>
            </a:pPr>
            <a:r>
              <a:rPr lang="en-US" b="1" dirty="0">
                <a:solidFill>
                  <a:prstClr val="black"/>
                </a:solidFill>
                <a:latin typeface="Verdana"/>
              </a:rPr>
              <a:t>What is Sociology?</a:t>
            </a:r>
            <a:r>
              <a:rPr lang="en-US" dirty="0">
                <a:solidFill>
                  <a:prstClr val="black"/>
                </a:solidFill>
                <a:latin typeface="Verdana"/>
              </a:rPr>
              <a:t> </a:t>
            </a:r>
          </a:p>
          <a:p>
            <a:pPr marL="0" indent="0">
              <a:buNone/>
            </a:pPr>
            <a:endParaRPr lang="en-US" dirty="0">
              <a:solidFill>
                <a:prstClr val="black"/>
              </a:solidFill>
              <a:latin typeface="Verdana"/>
            </a:endParaRPr>
          </a:p>
          <a:p>
            <a:pPr marL="0" indent="0">
              <a:buNone/>
            </a:pPr>
            <a:r>
              <a:rPr lang="en-US" dirty="0">
                <a:solidFill>
                  <a:prstClr val="black"/>
                </a:solidFill>
                <a:latin typeface="Verdana"/>
              </a:rPr>
              <a:t>Sociology is the scientific study of human populations. The central premises listed below describe the sociological perspective. This perspective provides a way of viewing the world that helps scientists understand society and improve the well-being of the people who live in the society. It is not the only way of viewing society. The other social sciences--political science, anthropology, economics, and psychology--also provide frames of reference for improving society and the health and well-being of its members. </a:t>
            </a:r>
          </a:p>
          <a:p>
            <a:endParaRPr lang="en-US" dirty="0">
              <a:solidFill>
                <a:prstClr val="black"/>
              </a:solidFill>
              <a:latin typeface="Verdana"/>
            </a:endParaRPr>
          </a:p>
          <a:p>
            <a:pPr marL="0" indent="0">
              <a:buNone/>
            </a:pPr>
            <a:r>
              <a:rPr lang="en-US" dirty="0">
                <a:solidFill>
                  <a:prstClr val="black"/>
                </a:solidFill>
                <a:latin typeface="Verdana"/>
              </a:rPr>
              <a:t>These are the basic principles of sociology:</a:t>
            </a:r>
          </a:p>
          <a:p>
            <a:pPr marL="514350" indent="-514350">
              <a:buFont typeface="+mj-lt"/>
              <a:buAutoNum type="arabicPeriod"/>
            </a:pPr>
            <a:r>
              <a:rPr lang="en-US" dirty="0">
                <a:solidFill>
                  <a:prstClr val="black"/>
                </a:solidFill>
                <a:latin typeface="Verdana"/>
              </a:rPr>
              <a:t>People behave differently in groups than they do as individuals.</a:t>
            </a:r>
          </a:p>
          <a:p>
            <a:pPr marL="514350" indent="-514350">
              <a:buFont typeface="+mj-lt"/>
              <a:buAutoNum type="arabicPeriod"/>
            </a:pPr>
            <a:r>
              <a:rPr lang="en-US" dirty="0">
                <a:solidFill>
                  <a:prstClr val="black"/>
                </a:solidFill>
                <a:latin typeface="Verdana"/>
              </a:rPr>
              <a:t>People obey rules that are socially constructed.</a:t>
            </a:r>
          </a:p>
          <a:p>
            <a:pPr marL="514350" indent="-514350">
              <a:buFont typeface="+mj-lt"/>
              <a:buAutoNum type="arabicPeriod"/>
            </a:pPr>
            <a:r>
              <a:rPr lang="en-US" b="1" dirty="0">
                <a:solidFill>
                  <a:prstClr val="black"/>
                </a:solidFill>
                <a:latin typeface="Verdana"/>
              </a:rPr>
              <a:t>People socially construct the rules.</a:t>
            </a:r>
          </a:p>
          <a:p>
            <a:pPr marL="514350" indent="-514350">
              <a:buFont typeface="+mj-lt"/>
              <a:buAutoNum type="arabicPeriod"/>
            </a:pPr>
            <a:r>
              <a:rPr lang="en-US" dirty="0">
                <a:solidFill>
                  <a:prstClr val="black"/>
                </a:solidFill>
                <a:latin typeface="Verdana"/>
              </a:rPr>
              <a:t>Some people have more say-so than others in making the rules.</a:t>
            </a:r>
          </a:p>
          <a:p>
            <a:pPr marL="514350" indent="-514350">
              <a:buFont typeface="+mj-lt"/>
              <a:buAutoNum type="arabicPeriod"/>
            </a:pPr>
            <a:r>
              <a:rPr lang="en-US" dirty="0">
                <a:solidFill>
                  <a:prstClr val="black"/>
                </a:solidFill>
                <a:latin typeface="Verdana"/>
              </a:rPr>
              <a:t>There are rewards for following the rules and penalties for breaking the rules.</a:t>
            </a:r>
          </a:p>
          <a:p>
            <a:pPr marL="514350" indent="-514350">
              <a:buFont typeface="+mj-lt"/>
              <a:buAutoNum type="arabicPeriod"/>
            </a:pPr>
            <a:r>
              <a:rPr lang="en-US" dirty="0">
                <a:solidFill>
                  <a:prstClr val="black"/>
                </a:solidFill>
                <a:latin typeface="Verdana"/>
              </a:rPr>
              <a:t>The rules of society can be studied scientifically.</a:t>
            </a:r>
          </a:p>
          <a:p>
            <a:endParaRPr lang="en-US" dirty="0"/>
          </a:p>
        </p:txBody>
      </p:sp>
      <p:sp>
        <p:nvSpPr>
          <p:cNvPr id="4" name="Slide Number Placeholder 3"/>
          <p:cNvSpPr>
            <a:spLocks noGrp="1"/>
          </p:cNvSpPr>
          <p:nvPr>
            <p:ph type="sldNum" sz="quarter" idx="12"/>
          </p:nvPr>
        </p:nvSpPr>
        <p:spPr/>
        <p:txBody>
          <a:bodyPr/>
          <a:lstStyle/>
          <a:p>
            <a:fld id="{6286850B-A2EB-D041-920C-5836DB786925}" type="slidenum">
              <a:rPr lang="en-US" smtClean="0"/>
              <a:t>10</a:t>
            </a:fld>
            <a:endParaRPr lang="en-US"/>
          </a:p>
        </p:txBody>
      </p:sp>
    </p:spTree>
    <p:extLst>
      <p:ext uri="{BB962C8B-B14F-4D97-AF65-F5344CB8AC3E}">
        <p14:creationId xmlns:p14="http://schemas.microsoft.com/office/powerpoint/2010/main" val="2918701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4A377380-EB9B-E341-A6AF-76F3DED5FB0B}" type="slidenum">
              <a:rPr lang="en-US"/>
              <a:pPr/>
              <a:t>11</a:t>
            </a:fld>
            <a:endParaRPr lang="en-US"/>
          </a:p>
        </p:txBody>
      </p:sp>
      <p:sp>
        <p:nvSpPr>
          <p:cNvPr id="12290" name="Rectangle 2"/>
          <p:cNvSpPr>
            <a:spLocks noGrp="1" noChangeArrowheads="1"/>
          </p:cNvSpPr>
          <p:nvPr>
            <p:ph type="title"/>
          </p:nvPr>
        </p:nvSpPr>
        <p:spPr>
          <a:xfrm>
            <a:off x="2209800" y="228600"/>
            <a:ext cx="7772400" cy="609600"/>
          </a:xfrm>
        </p:spPr>
        <p:txBody>
          <a:bodyPr>
            <a:normAutofit fontScale="90000"/>
          </a:bodyPr>
          <a:lstStyle/>
          <a:p>
            <a:r>
              <a:rPr lang="en-US" sz="2800" b="1" dirty="0">
                <a:latin typeface="Times New Roman" charset="0"/>
              </a:rPr>
              <a:t>Basic Argument for Cultural Relativism</a:t>
            </a:r>
            <a:br>
              <a:rPr lang="en-US" sz="2800" b="1" dirty="0">
                <a:latin typeface="Times New Roman" charset="0"/>
              </a:rPr>
            </a:br>
            <a:r>
              <a:rPr lang="en-US" sz="2000" dirty="0">
                <a:latin typeface="Times New Roman" charset="0"/>
              </a:rPr>
              <a:t>See Ruth Benedict (a student of Franz Boas) in Rachels, </a:t>
            </a:r>
            <a:r>
              <a:rPr lang="en-US" sz="2000" u="sng" dirty="0">
                <a:latin typeface="Times New Roman" charset="0"/>
              </a:rPr>
              <a:t>Elements</a:t>
            </a:r>
            <a:endParaRPr lang="en-US" sz="3600" u="sng" dirty="0">
              <a:latin typeface="Times New Roman" charset="0"/>
            </a:endParaRPr>
          </a:p>
        </p:txBody>
      </p:sp>
      <p:sp>
        <p:nvSpPr>
          <p:cNvPr id="12291" name="Rectangle 3"/>
          <p:cNvSpPr>
            <a:spLocks noGrp="1" noChangeArrowheads="1"/>
          </p:cNvSpPr>
          <p:nvPr>
            <p:ph type="body" sz="half" idx="2"/>
          </p:nvPr>
        </p:nvSpPr>
        <p:spPr>
          <a:xfrm>
            <a:off x="3733800" y="1143000"/>
            <a:ext cx="6720305" cy="5562600"/>
          </a:xfrm>
        </p:spPr>
        <p:txBody>
          <a:bodyPr>
            <a:normAutofit fontScale="92500" lnSpcReduction="10000"/>
          </a:bodyPr>
          <a:lstStyle/>
          <a:p>
            <a:pPr marL="533400" indent="-533400">
              <a:lnSpc>
                <a:spcPct val="80000"/>
              </a:lnSpc>
              <a:buFont typeface="Arial" charset="0"/>
              <a:buAutoNum type="arabicPeriod"/>
            </a:pPr>
            <a:r>
              <a:rPr lang="ja-JP" altLang="en-US" sz="1200" b="1" dirty="0">
                <a:latin typeface="Times New Roman" charset="0"/>
              </a:rPr>
              <a:t>“</a:t>
            </a:r>
            <a:r>
              <a:rPr lang="en-US" sz="1200" b="1" dirty="0">
                <a:latin typeface="Times New Roman" charset="0"/>
              </a:rPr>
              <a:t>We are what our genes and environment make us.</a:t>
            </a:r>
            <a:r>
              <a:rPr lang="ja-JP" altLang="en-US" sz="1200" b="1">
                <a:latin typeface="Times New Roman" charset="0"/>
              </a:rPr>
              <a:t>”</a:t>
            </a:r>
            <a:r>
              <a:rPr lang="en-US" sz="1200" b="1" dirty="0">
                <a:latin typeface="Times New Roman" charset="0"/>
              </a:rPr>
              <a:t> But morality is the product of  cultural conditioning; it is not innate.  We are amoral </a:t>
            </a:r>
            <a:r>
              <a:rPr lang="ja-JP" altLang="en-US" sz="1200" b="1" dirty="0">
                <a:latin typeface="Times New Roman" charset="0"/>
              </a:rPr>
              <a:t>“</a:t>
            </a:r>
            <a:r>
              <a:rPr lang="en-US" sz="1200" b="1" dirty="0">
                <a:latin typeface="Times New Roman" charset="0"/>
              </a:rPr>
              <a:t>blank slates</a:t>
            </a:r>
            <a:r>
              <a:rPr lang="ja-JP" altLang="en-US" sz="1200" b="1" dirty="0">
                <a:latin typeface="Times New Roman" charset="0"/>
              </a:rPr>
              <a:t>”</a:t>
            </a:r>
            <a:r>
              <a:rPr lang="en-US" sz="1200" b="1" dirty="0">
                <a:latin typeface="Times New Roman" charset="0"/>
              </a:rPr>
              <a:t> at birth.</a:t>
            </a:r>
          </a:p>
          <a:p>
            <a:pPr marL="533400" indent="-533400">
              <a:lnSpc>
                <a:spcPct val="80000"/>
              </a:lnSpc>
              <a:buFont typeface="Arial" charset="0"/>
              <a:buAutoNum type="arabicPeriod"/>
            </a:pPr>
            <a:endParaRPr lang="en-US" sz="1200" dirty="0">
              <a:latin typeface="Times New Roman" charset="0"/>
            </a:endParaRPr>
          </a:p>
          <a:p>
            <a:pPr marL="533400" indent="-533400">
              <a:lnSpc>
                <a:spcPct val="80000"/>
              </a:lnSpc>
              <a:buFont typeface="Arial" charset="0"/>
              <a:buAutoNum type="arabicPeriod"/>
            </a:pPr>
            <a:r>
              <a:rPr lang="en-US" sz="1200" b="1" dirty="0">
                <a:latin typeface="Times New Roman" charset="0"/>
              </a:rPr>
              <a:t>We do not have direct knowledge of the world; all of our experiences of the world are mediated through an interpretive paradigm, </a:t>
            </a:r>
            <a:r>
              <a:rPr lang="en-US" sz="1200" dirty="0">
                <a:latin typeface="Times New Roman" charset="0"/>
              </a:rPr>
              <a:t>which structures perceptions according to socially constructed set of  </a:t>
            </a:r>
            <a:r>
              <a:rPr lang="en-US" sz="1200" i="1" dirty="0">
                <a:latin typeface="Times New Roman" charset="0"/>
              </a:rPr>
              <a:t>a priori</a:t>
            </a:r>
            <a:r>
              <a:rPr lang="en-US" sz="1200" dirty="0">
                <a:latin typeface="Times New Roman" charset="0"/>
              </a:rPr>
              <a:t> concepts.  “There are no facts (no moral facts) per se; just interpretations (of behavior).” (Evidence: the Rabbit/Duck; Hag/Woman Images)</a:t>
            </a:r>
          </a:p>
          <a:p>
            <a:pPr marL="533400" indent="-533400">
              <a:lnSpc>
                <a:spcPct val="80000"/>
              </a:lnSpc>
            </a:pPr>
            <a:endParaRPr lang="en-US" sz="1200" dirty="0">
              <a:latin typeface="Times New Roman" charset="0"/>
            </a:endParaRPr>
          </a:p>
          <a:p>
            <a:pPr marL="533400" indent="-533400">
              <a:lnSpc>
                <a:spcPct val="80000"/>
              </a:lnSpc>
              <a:buNone/>
            </a:pPr>
            <a:r>
              <a:rPr lang="en-US" sz="1200" dirty="0">
                <a:latin typeface="Times New Roman" charset="0"/>
              </a:rPr>
              <a:t>3.	</a:t>
            </a:r>
            <a:r>
              <a:rPr lang="en-US" sz="1200" b="1" dirty="0">
                <a:latin typeface="Times New Roman" charset="0"/>
              </a:rPr>
              <a:t>Culture</a:t>
            </a:r>
            <a:r>
              <a:rPr lang="en-US" sz="1200" i="1" dirty="0">
                <a:latin typeface="Times New Roman" charset="0"/>
              </a:rPr>
              <a:t> </a:t>
            </a:r>
            <a:r>
              <a:rPr lang="en-US" sz="1200" b="1" i="1" dirty="0">
                <a:latin typeface="Times New Roman" charset="0"/>
              </a:rPr>
              <a:t>= any characteristic set of mental and physical reactions, beliefs and values that characterize the behavior of individuals constituting a social group; spread by language and tradition; a paradigm, a worldview;</a:t>
            </a:r>
            <a:r>
              <a:rPr lang="en-US" sz="1200" b="1" dirty="0">
                <a:latin typeface="Times New Roman" charset="0"/>
              </a:rPr>
              <a:t> </a:t>
            </a:r>
            <a:r>
              <a:rPr lang="en-US" sz="1200" dirty="0">
                <a:latin typeface="Times New Roman" charset="0"/>
              </a:rPr>
              <a:t>the glasses through which we see, interpret and understand reality. Our own beliefs and activities are culture bound, not </a:t>
            </a:r>
            <a:r>
              <a:rPr lang="ja-JP" altLang="en-US" sz="1200" dirty="0">
                <a:latin typeface="Times New Roman" charset="0"/>
              </a:rPr>
              <a:t>“</a:t>
            </a:r>
            <a:r>
              <a:rPr lang="en-US" sz="1200" dirty="0">
                <a:latin typeface="Times New Roman" charset="0"/>
              </a:rPr>
              <a:t>natural</a:t>
            </a:r>
            <a:r>
              <a:rPr lang="ja-JP" altLang="en-US" sz="1200" dirty="0">
                <a:latin typeface="Times New Roman" charset="0"/>
              </a:rPr>
              <a:t>”</a:t>
            </a:r>
            <a:r>
              <a:rPr lang="en-US" sz="1200" dirty="0">
                <a:latin typeface="Times New Roman" charset="0"/>
              </a:rPr>
              <a:t> or universal. (See Boas, </a:t>
            </a:r>
            <a:r>
              <a:rPr lang="en-US" sz="1200" u="sng" dirty="0">
                <a:latin typeface="Times New Roman" charset="0"/>
              </a:rPr>
              <a:t>The Mind of Primitive Man</a:t>
            </a:r>
            <a:r>
              <a:rPr lang="en-US" sz="1200" dirty="0">
                <a:latin typeface="Times New Roman" charset="0"/>
              </a:rPr>
              <a:t>, 1911, p. 149)</a:t>
            </a:r>
          </a:p>
          <a:p>
            <a:pPr marL="533400" indent="-533400">
              <a:lnSpc>
                <a:spcPct val="80000"/>
              </a:lnSpc>
            </a:pPr>
            <a:endParaRPr lang="en-US" sz="1200" dirty="0">
              <a:latin typeface="Times New Roman" charset="0"/>
            </a:endParaRPr>
          </a:p>
          <a:p>
            <a:pPr marL="533400" indent="-533400">
              <a:lnSpc>
                <a:spcPct val="80000"/>
              </a:lnSpc>
              <a:buNone/>
            </a:pPr>
            <a:r>
              <a:rPr lang="en-US" sz="1200" dirty="0">
                <a:latin typeface="Times New Roman" charset="0"/>
              </a:rPr>
              <a:t>4.	</a:t>
            </a:r>
            <a:r>
              <a:rPr lang="en-US" sz="1200" b="1" dirty="0">
                <a:latin typeface="Times New Roman" charset="0"/>
              </a:rPr>
              <a:t>Morality</a:t>
            </a:r>
            <a:r>
              <a:rPr lang="en-US" sz="1200" dirty="0">
                <a:latin typeface="Times New Roman" charset="0"/>
              </a:rPr>
              <a:t> = socially learned and constructed beliefs that mold human behavior; we </a:t>
            </a:r>
            <a:r>
              <a:rPr lang="en-US" sz="1200" i="1" dirty="0">
                <a:latin typeface="Times New Roman" charset="0"/>
              </a:rPr>
              <a:t>see morality</a:t>
            </a:r>
            <a:r>
              <a:rPr lang="en-US" sz="1200" dirty="0">
                <a:latin typeface="Times New Roman" charset="0"/>
              </a:rPr>
              <a:t> in and through the paradigm/glasses given to us by enculturation. </a:t>
            </a:r>
          </a:p>
          <a:p>
            <a:pPr marL="533400" indent="-533400">
              <a:lnSpc>
                <a:spcPct val="80000"/>
              </a:lnSpc>
              <a:buNone/>
            </a:pPr>
            <a:r>
              <a:rPr lang="en-US" sz="1200" dirty="0">
                <a:latin typeface="Times New Roman" charset="0"/>
              </a:rPr>
              <a:t>	 </a:t>
            </a:r>
            <a:r>
              <a:rPr lang="ja-JP" altLang="en-US" sz="1200" dirty="0">
                <a:latin typeface="Times New Roman" charset="0"/>
              </a:rPr>
              <a:t>“</a:t>
            </a:r>
            <a:r>
              <a:rPr lang="en-US" sz="1200" b="1" dirty="0">
                <a:latin typeface="Times New Roman" charset="0"/>
              </a:rPr>
              <a:t>Right</a:t>
            </a:r>
            <a:r>
              <a:rPr lang="ja-JP" altLang="en-US" sz="1200" dirty="0">
                <a:latin typeface="Times New Roman" charset="0"/>
              </a:rPr>
              <a:t>”</a:t>
            </a:r>
            <a:r>
              <a:rPr lang="en-US" sz="1200" dirty="0">
                <a:latin typeface="Times New Roman" charset="0"/>
              </a:rPr>
              <a:t> = any and every socially approved behavior</a:t>
            </a:r>
          </a:p>
          <a:p>
            <a:pPr marL="533400" indent="-533400">
              <a:lnSpc>
                <a:spcPct val="80000"/>
              </a:lnSpc>
              <a:buNone/>
            </a:pPr>
            <a:r>
              <a:rPr lang="en-US" sz="1200" dirty="0">
                <a:latin typeface="Times New Roman" charset="0"/>
              </a:rPr>
              <a:t>	</a:t>
            </a:r>
            <a:r>
              <a:rPr lang="ja-JP" altLang="en-US" sz="1200" dirty="0">
                <a:latin typeface="Times New Roman" charset="0"/>
              </a:rPr>
              <a:t>“</a:t>
            </a:r>
            <a:r>
              <a:rPr lang="en-US" sz="1200" b="1" dirty="0">
                <a:latin typeface="Times New Roman" charset="0"/>
              </a:rPr>
              <a:t>Wrong</a:t>
            </a:r>
            <a:r>
              <a:rPr lang="ja-JP" altLang="en-US" sz="1200" dirty="0">
                <a:latin typeface="Times New Roman" charset="0"/>
              </a:rPr>
              <a:t>”</a:t>
            </a:r>
            <a:r>
              <a:rPr lang="en-US" sz="1200" dirty="0">
                <a:latin typeface="Times New Roman" charset="0"/>
              </a:rPr>
              <a:t> = any and every socially disapproved behavior</a:t>
            </a:r>
          </a:p>
          <a:p>
            <a:pPr marL="533400" indent="-533400">
              <a:lnSpc>
                <a:spcPct val="80000"/>
              </a:lnSpc>
              <a:buNone/>
            </a:pPr>
            <a:r>
              <a:rPr lang="en-US" sz="1200" dirty="0">
                <a:latin typeface="Times New Roman" charset="0"/>
              </a:rPr>
              <a:t>	</a:t>
            </a:r>
            <a:r>
              <a:rPr lang="ja-JP" altLang="en-US" sz="1200" dirty="0">
                <a:latin typeface="Times New Roman" charset="0"/>
              </a:rPr>
              <a:t>“</a:t>
            </a:r>
            <a:r>
              <a:rPr lang="en-US" sz="1200" b="1" dirty="0">
                <a:latin typeface="Times New Roman" charset="0"/>
              </a:rPr>
              <a:t>Objective</a:t>
            </a:r>
            <a:r>
              <a:rPr lang="ja-JP" altLang="en-US" sz="1200" b="1" dirty="0">
                <a:latin typeface="Times New Roman" charset="0"/>
              </a:rPr>
              <a:t>”</a:t>
            </a:r>
            <a:r>
              <a:rPr lang="en-US" sz="1200" b="1" dirty="0">
                <a:latin typeface="Times New Roman" charset="0"/>
              </a:rPr>
              <a:t> standards exist but </a:t>
            </a:r>
            <a:r>
              <a:rPr lang="en-US" sz="1200" b="1" u="sng" dirty="0">
                <a:latin typeface="Times New Roman" charset="0"/>
              </a:rPr>
              <a:t>only</a:t>
            </a:r>
            <a:r>
              <a:rPr lang="en-US" sz="1200" b="1" dirty="0">
                <a:latin typeface="Times New Roman" charset="0"/>
              </a:rPr>
              <a:t> </a:t>
            </a:r>
            <a:r>
              <a:rPr lang="en-US" sz="1200" b="1" u="sng" dirty="0">
                <a:latin typeface="Times New Roman" charset="0"/>
              </a:rPr>
              <a:t>within</a:t>
            </a:r>
            <a:r>
              <a:rPr lang="en-US" sz="1200" b="1" dirty="0">
                <a:latin typeface="Times New Roman" charset="0"/>
              </a:rPr>
              <a:t> a culture</a:t>
            </a:r>
            <a:r>
              <a:rPr lang="en-US" sz="1200" dirty="0">
                <a:latin typeface="Times New Roman" charset="0"/>
              </a:rPr>
              <a:t>; there is no trans-cultural, universal moral standard across all cultures.</a:t>
            </a:r>
          </a:p>
          <a:p>
            <a:pPr marL="533400" indent="-533400">
              <a:lnSpc>
                <a:spcPct val="80000"/>
              </a:lnSpc>
              <a:buNone/>
            </a:pPr>
            <a:endParaRPr lang="en-US" sz="1200" dirty="0">
              <a:latin typeface="Times New Roman" charset="0"/>
            </a:endParaRPr>
          </a:p>
          <a:p>
            <a:pPr marL="533400" indent="-533400">
              <a:lnSpc>
                <a:spcPct val="80000"/>
              </a:lnSpc>
              <a:buNone/>
            </a:pPr>
            <a:r>
              <a:rPr lang="en-US" sz="1200" b="1" dirty="0">
                <a:latin typeface="Times New Roman" charset="0"/>
              </a:rPr>
              <a:t>5.	Benedict: Morals do not exist, only customs (socially constructed paradigms; worldviews) exist.</a:t>
            </a:r>
          </a:p>
          <a:p>
            <a:pPr marL="914400" lvl="1" indent="-457200">
              <a:lnSpc>
                <a:spcPct val="80000"/>
              </a:lnSpc>
              <a:buNone/>
            </a:pPr>
            <a:endParaRPr lang="en-US" sz="1000" dirty="0">
              <a:latin typeface="Times New Roman" charset="0"/>
            </a:endParaRPr>
          </a:p>
          <a:p>
            <a:pPr marL="533400" indent="-533400">
              <a:lnSpc>
                <a:spcPct val="80000"/>
              </a:lnSpc>
              <a:buNone/>
            </a:pPr>
            <a:r>
              <a:rPr lang="en-US" sz="1200" b="1" dirty="0">
                <a:latin typeface="Times New Roman" charset="0"/>
              </a:rPr>
              <a:t>6.	There is no universal objective standard of ethics because there is no paradigm-free or trans-culture objective knowledge of reality.</a:t>
            </a:r>
          </a:p>
          <a:p>
            <a:pPr marL="533400" indent="-533400">
              <a:lnSpc>
                <a:spcPct val="80000"/>
              </a:lnSpc>
            </a:pPr>
            <a:endParaRPr lang="en-US" sz="1200" dirty="0">
              <a:latin typeface="Times New Roman" charset="0"/>
            </a:endParaRPr>
          </a:p>
          <a:p>
            <a:pPr marL="533400" indent="-533400">
              <a:lnSpc>
                <a:spcPct val="80000"/>
              </a:lnSpc>
              <a:buNone/>
            </a:pPr>
            <a:r>
              <a:rPr lang="en-US" sz="1200" b="1" dirty="0">
                <a:latin typeface="Times New Roman" charset="0"/>
              </a:rPr>
              <a:t>7.	Therefore, (a) we ought not to be arrogant about our ethical views, and (b) we all ought to be tolerant.</a:t>
            </a:r>
          </a:p>
        </p:txBody>
      </p:sp>
      <p:pic>
        <p:nvPicPr>
          <p:cNvPr id="12292" name="Picture 4" descr="185168305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05000" y="3887996"/>
            <a:ext cx="1398588" cy="2133600"/>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pic>
        <p:nvPicPr>
          <p:cNvPr id="12293" name="Picture 5" descr="Book Cov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222791"/>
            <a:ext cx="1536700" cy="228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6836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8D709F-BEF8-354F-BB7C-E4CDA46DD2D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Moral Anti-Realism 3: Utilitarianism</a:t>
            </a:r>
          </a:p>
        </p:txBody>
      </p:sp>
      <p:pic>
        <p:nvPicPr>
          <p:cNvPr id="4" name="Content Placeholder 3">
            <a:extLst>
              <a:ext uri="{FF2B5EF4-FFF2-40B4-BE49-F238E27FC236}">
                <a16:creationId xmlns:a16="http://schemas.microsoft.com/office/drawing/2014/main" id="{0EE27988-62AD-3F44-AF72-EB4EA7E64701}"/>
              </a:ext>
            </a:extLst>
          </p:cNvPr>
          <p:cNvPicPr>
            <a:picLocks noGrp="1" noChangeAspect="1"/>
          </p:cNvPicPr>
          <p:nvPr>
            <p:ph idx="1"/>
          </p:nvPr>
        </p:nvPicPr>
        <p:blipFill>
          <a:blip r:embed="rId2"/>
          <a:stretch>
            <a:fillRect/>
          </a:stretch>
        </p:blipFill>
        <p:spPr>
          <a:xfrm>
            <a:off x="5490196" y="492573"/>
            <a:ext cx="5880796" cy="5880796"/>
          </a:xfrm>
          <a:prstGeom prst="rect">
            <a:avLst/>
          </a:prstGeom>
        </p:spPr>
      </p:pic>
    </p:spTree>
    <p:extLst>
      <p:ext uri="{BB962C8B-B14F-4D97-AF65-F5344CB8AC3E}">
        <p14:creationId xmlns:p14="http://schemas.microsoft.com/office/powerpoint/2010/main" val="4209928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5EA4DFCE-16BE-6141-82F3-1F789EDB5787}"/>
              </a:ext>
            </a:extLst>
          </p:cNvPr>
          <p:cNvSpPr>
            <a:spLocks noGrp="1"/>
          </p:cNvSpPr>
          <p:nvPr>
            <p:ph type="title"/>
          </p:nvPr>
        </p:nvSpPr>
        <p:spPr>
          <a:xfrm>
            <a:off x="1981200" y="274638"/>
            <a:ext cx="8229600" cy="811212"/>
          </a:xfrm>
        </p:spPr>
        <p:txBody>
          <a:bodyPr/>
          <a:lstStyle/>
          <a:p>
            <a:pPr eaLnBrk="1" hangingPunct="1"/>
            <a:r>
              <a:rPr lang="en-US" altLang="en-US" sz="2400"/>
              <a:t>Analytic Outline of Bentham’s </a:t>
            </a:r>
            <a:r>
              <a:rPr lang="en-US" altLang="en-US" sz="2400" u="sng"/>
              <a:t>Axiom</a:t>
            </a:r>
            <a:r>
              <a:rPr lang="en-US" altLang="en-US" sz="2400"/>
              <a:t> of </a:t>
            </a:r>
            <a:r>
              <a:rPr lang="en-US" altLang="en-US" sz="2400" b="1" u="sng"/>
              <a:t>Nature</a:t>
            </a:r>
            <a:br>
              <a:rPr lang="en-US" altLang="en-US" sz="2400"/>
            </a:br>
            <a:r>
              <a:rPr lang="en-US" altLang="en-US" sz="2400"/>
              <a:t>(A Self-Evident, Unsupported Axiom/Claim)</a:t>
            </a:r>
          </a:p>
        </p:txBody>
      </p:sp>
      <p:sp>
        <p:nvSpPr>
          <p:cNvPr id="6" name="Content Placeholder 5">
            <a:extLst>
              <a:ext uri="{FF2B5EF4-FFF2-40B4-BE49-F238E27FC236}">
                <a16:creationId xmlns:a16="http://schemas.microsoft.com/office/drawing/2014/main" id="{661C9E88-47AA-164A-BCCC-3CCE44727575}"/>
              </a:ext>
            </a:extLst>
          </p:cNvPr>
          <p:cNvSpPr>
            <a:spLocks noGrp="1"/>
          </p:cNvSpPr>
          <p:nvPr>
            <p:ph sz="half" idx="1"/>
          </p:nvPr>
        </p:nvSpPr>
        <p:spPr>
          <a:xfrm>
            <a:off x="1981201" y="1420813"/>
            <a:ext cx="4772025" cy="5080000"/>
          </a:xfrm>
        </p:spPr>
        <p:txBody>
          <a:bodyPr rtlCol="0">
            <a:normAutofit fontScale="77500" lnSpcReduction="20000"/>
          </a:bodyPr>
          <a:lstStyle/>
          <a:p>
            <a:pPr marL="514350" indent="-514350">
              <a:buFont typeface="+mj-lt"/>
              <a:buAutoNum type="arabicPeriod"/>
              <a:defRPr/>
            </a:pPr>
            <a:r>
              <a:rPr lang="en-US" dirty="0">
                <a:solidFill>
                  <a:srgbClr val="1C1C1C"/>
                </a:solidFill>
                <a:latin typeface="Helvetica"/>
              </a:rPr>
              <a:t>“</a:t>
            </a:r>
            <a:r>
              <a:rPr lang="en-US" u="sng" dirty="0">
                <a:solidFill>
                  <a:srgbClr val="1C1C1C"/>
                </a:solidFill>
                <a:latin typeface="Helvetica"/>
              </a:rPr>
              <a:t>Nature</a:t>
            </a:r>
            <a:r>
              <a:rPr lang="en-US" dirty="0">
                <a:solidFill>
                  <a:srgbClr val="1C1C1C"/>
                </a:solidFill>
                <a:latin typeface="Helvetica"/>
              </a:rPr>
              <a:t> has placed mankind under the governance of </a:t>
            </a:r>
            <a:r>
              <a:rPr lang="en-US" u="sng" dirty="0">
                <a:solidFill>
                  <a:srgbClr val="1C1C1C"/>
                </a:solidFill>
                <a:latin typeface="Helvetica"/>
              </a:rPr>
              <a:t>two sovereign masters</a:t>
            </a:r>
            <a:r>
              <a:rPr lang="en-US" dirty="0">
                <a:solidFill>
                  <a:srgbClr val="1C1C1C"/>
                </a:solidFill>
                <a:latin typeface="Helvetica"/>
              </a:rPr>
              <a:t>, </a:t>
            </a:r>
            <a:r>
              <a:rPr lang="en-US" u="sng" dirty="0">
                <a:solidFill>
                  <a:srgbClr val="1C1C1C"/>
                </a:solidFill>
                <a:latin typeface="Helvetica"/>
              </a:rPr>
              <a:t>pain and pleasure</a:t>
            </a:r>
            <a:r>
              <a:rPr lang="en-US" dirty="0">
                <a:solidFill>
                  <a:srgbClr val="1C1C1C"/>
                </a:solidFill>
                <a:latin typeface="Helvetica"/>
              </a:rPr>
              <a:t>.</a:t>
            </a:r>
          </a:p>
          <a:p>
            <a:pPr marL="514350" indent="-514350">
              <a:buFont typeface="+mj-lt"/>
              <a:buAutoNum type="arabicPeriod"/>
              <a:defRPr/>
            </a:pPr>
            <a:endParaRPr lang="en-US" dirty="0">
              <a:solidFill>
                <a:srgbClr val="1C1C1C"/>
              </a:solidFill>
              <a:latin typeface="Helvetica"/>
            </a:endParaRPr>
          </a:p>
          <a:p>
            <a:pPr marL="514350" indent="-514350">
              <a:buFont typeface="+mj-lt"/>
              <a:buAutoNum type="arabicPeriod"/>
              <a:defRPr/>
            </a:pPr>
            <a:r>
              <a:rPr lang="en-US" dirty="0">
                <a:solidFill>
                  <a:srgbClr val="1C1C1C"/>
                </a:solidFill>
                <a:latin typeface="Helvetica"/>
              </a:rPr>
              <a:t>It is </a:t>
            </a:r>
            <a:r>
              <a:rPr lang="en-US" u="sng" dirty="0">
                <a:solidFill>
                  <a:srgbClr val="1C1C1C"/>
                </a:solidFill>
                <a:latin typeface="Helvetica"/>
              </a:rPr>
              <a:t>for them alone </a:t>
            </a:r>
            <a:r>
              <a:rPr lang="en-US" dirty="0">
                <a:solidFill>
                  <a:srgbClr val="1C1C1C"/>
                </a:solidFill>
                <a:latin typeface="Helvetica"/>
              </a:rPr>
              <a:t>to point out what we </a:t>
            </a:r>
            <a:r>
              <a:rPr lang="en-US" u="sng" dirty="0">
                <a:solidFill>
                  <a:srgbClr val="1C1C1C"/>
                </a:solidFill>
                <a:latin typeface="Helvetica"/>
              </a:rPr>
              <a:t>ought</a:t>
            </a:r>
            <a:r>
              <a:rPr lang="en-US" dirty="0">
                <a:solidFill>
                  <a:srgbClr val="1C1C1C"/>
                </a:solidFill>
                <a:latin typeface="Helvetica"/>
              </a:rPr>
              <a:t> to do, as well as to </a:t>
            </a:r>
            <a:r>
              <a:rPr lang="en-US" u="sng" dirty="0">
                <a:solidFill>
                  <a:srgbClr val="1C1C1C"/>
                </a:solidFill>
                <a:latin typeface="Helvetica"/>
              </a:rPr>
              <a:t>determine</a:t>
            </a:r>
            <a:r>
              <a:rPr lang="en-US" dirty="0">
                <a:solidFill>
                  <a:srgbClr val="1C1C1C"/>
                </a:solidFill>
                <a:latin typeface="Helvetica"/>
              </a:rPr>
              <a:t> what we shall do.</a:t>
            </a:r>
          </a:p>
          <a:p>
            <a:pPr marL="514350" indent="-514350">
              <a:buFont typeface="+mj-lt"/>
              <a:buAutoNum type="arabicPeriod"/>
              <a:defRPr/>
            </a:pPr>
            <a:endParaRPr lang="en-US" dirty="0">
              <a:solidFill>
                <a:srgbClr val="1C1C1C"/>
              </a:solidFill>
              <a:latin typeface="Helvetica"/>
            </a:endParaRPr>
          </a:p>
          <a:p>
            <a:pPr marL="514350" indent="-514350">
              <a:buFont typeface="+mj-lt"/>
              <a:buAutoNum type="arabicPeriod"/>
              <a:defRPr/>
            </a:pPr>
            <a:r>
              <a:rPr lang="en-US" dirty="0">
                <a:solidFill>
                  <a:srgbClr val="1C1C1C"/>
                </a:solidFill>
                <a:latin typeface="Helvetica"/>
              </a:rPr>
              <a:t>On the one hand the </a:t>
            </a:r>
            <a:r>
              <a:rPr lang="en-US" u="sng" dirty="0">
                <a:solidFill>
                  <a:srgbClr val="1C1C1C"/>
                </a:solidFill>
                <a:latin typeface="Helvetica"/>
              </a:rPr>
              <a:t>standard of right and wrong</a:t>
            </a:r>
            <a:r>
              <a:rPr lang="en-US" dirty="0">
                <a:solidFill>
                  <a:srgbClr val="1C1C1C"/>
                </a:solidFill>
                <a:latin typeface="Helvetica"/>
              </a:rPr>
              <a:t>, on the other the </a:t>
            </a:r>
            <a:r>
              <a:rPr lang="en-US" u="sng" dirty="0">
                <a:solidFill>
                  <a:srgbClr val="1C1C1C"/>
                </a:solidFill>
                <a:latin typeface="Helvetica"/>
              </a:rPr>
              <a:t>chain of causes and effects</a:t>
            </a:r>
            <a:r>
              <a:rPr lang="en-US" dirty="0">
                <a:solidFill>
                  <a:srgbClr val="1C1C1C"/>
                </a:solidFill>
                <a:latin typeface="Helvetica"/>
              </a:rPr>
              <a:t>, are fastened to their </a:t>
            </a:r>
            <a:r>
              <a:rPr lang="en-US" u="sng" dirty="0">
                <a:solidFill>
                  <a:srgbClr val="1C1C1C"/>
                </a:solidFill>
                <a:latin typeface="Helvetica"/>
              </a:rPr>
              <a:t>throne</a:t>
            </a:r>
            <a:r>
              <a:rPr lang="en-US" dirty="0">
                <a:solidFill>
                  <a:srgbClr val="1C1C1C"/>
                </a:solidFill>
                <a:latin typeface="Helvetica"/>
              </a:rPr>
              <a:t>.</a:t>
            </a:r>
          </a:p>
          <a:p>
            <a:pPr marL="514350" indent="-514350">
              <a:buFont typeface="+mj-lt"/>
              <a:buAutoNum type="arabicPeriod"/>
              <a:defRPr/>
            </a:pPr>
            <a:endParaRPr lang="en-US" dirty="0">
              <a:solidFill>
                <a:srgbClr val="1C1C1C"/>
              </a:solidFill>
              <a:latin typeface="Helvetica"/>
            </a:endParaRPr>
          </a:p>
          <a:p>
            <a:pPr marL="514350" indent="-514350">
              <a:buFont typeface="+mj-lt"/>
              <a:buAutoNum type="arabicPeriod"/>
              <a:defRPr/>
            </a:pPr>
            <a:r>
              <a:rPr lang="en-US" u="sng" dirty="0">
                <a:solidFill>
                  <a:srgbClr val="1C1C1C"/>
                </a:solidFill>
                <a:latin typeface="Helvetica"/>
              </a:rPr>
              <a:t>They govern us in all we do, in all we say, in all we think </a:t>
            </a:r>
            <a:r>
              <a:rPr lang="en-US" dirty="0">
                <a:solidFill>
                  <a:srgbClr val="1C1C1C"/>
                </a:solidFill>
                <a:latin typeface="Helvetica"/>
              </a:rPr>
              <a:t>…</a:t>
            </a:r>
          </a:p>
          <a:p>
            <a:pPr>
              <a:buFont typeface="Arial"/>
              <a:buChar char="•"/>
              <a:defRPr/>
            </a:pPr>
            <a:endParaRPr lang="en-US" dirty="0"/>
          </a:p>
        </p:txBody>
      </p:sp>
      <p:pic>
        <p:nvPicPr>
          <p:cNvPr id="26627" name="Content Placeholder 7">
            <a:extLst>
              <a:ext uri="{FF2B5EF4-FFF2-40B4-BE49-F238E27FC236}">
                <a16:creationId xmlns:a16="http://schemas.microsoft.com/office/drawing/2014/main" id="{3F44E039-0B50-CF46-9206-7E3AD43F09E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1803" r="11803"/>
          <a:stretch>
            <a:fillRect/>
          </a:stretch>
        </p:blipFill>
        <p:spPr>
          <a:xfrm>
            <a:off x="6753226" y="1420813"/>
            <a:ext cx="3457575" cy="4525962"/>
          </a:xfrm>
        </p:spPr>
      </p:pic>
      <p:sp>
        <p:nvSpPr>
          <p:cNvPr id="5" name="Slide Number Placeholder 4">
            <a:extLst>
              <a:ext uri="{FF2B5EF4-FFF2-40B4-BE49-F238E27FC236}">
                <a16:creationId xmlns:a16="http://schemas.microsoft.com/office/drawing/2014/main" id="{2F6B8BAB-5AE1-3746-82A8-2240B9F81850}"/>
              </a:ext>
            </a:extLst>
          </p:cNvPr>
          <p:cNvSpPr>
            <a:spLocks noGrp="1"/>
          </p:cNvSpPr>
          <p:nvPr>
            <p:ph type="sldNum" sz="quarter" idx="12"/>
          </p:nvPr>
        </p:nvSpPr>
        <p:spPr/>
        <p:txBody>
          <a:bodyPr/>
          <a:lstStyle/>
          <a:p>
            <a:pPr>
              <a:defRPr/>
            </a:pPr>
            <a:fld id="{2FDF0D0F-0EAA-BB41-B96C-1753EA89FDB5}" type="slidenum">
              <a:rPr lang="en-US"/>
              <a:pPr>
                <a:defRPr/>
              </a:pPr>
              <a:t>13</a:t>
            </a:fld>
            <a:endParaRPr lang="en-US"/>
          </a:p>
        </p:txBody>
      </p:sp>
    </p:spTree>
    <p:extLst>
      <p:ext uri="{BB962C8B-B14F-4D97-AF65-F5344CB8AC3E}">
        <p14:creationId xmlns:p14="http://schemas.microsoft.com/office/powerpoint/2010/main" val="847675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6">
            <a:extLst>
              <a:ext uri="{FF2B5EF4-FFF2-40B4-BE49-F238E27FC236}">
                <a16:creationId xmlns:a16="http://schemas.microsoft.com/office/drawing/2014/main" id="{EC56577B-5FB2-4A4D-A33A-BBDB594BA60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fld id="{DC477E26-4227-D547-B8EB-4930DD75DDC6}" type="slidenum">
              <a:rPr lang="en-US" altLang="en-US" sz="1400">
                <a:latin typeface="Arial" panose="020B0604020202020204" pitchFamily="34" charset="0"/>
                <a:ea typeface="ＭＳ Ｐゴシック" panose="020B0600070205080204" pitchFamily="34" charset="-128"/>
                <a:cs typeface="ＭＳ Ｐゴシック" panose="020B0600070205080204" pitchFamily="34" charset="-128"/>
              </a:rPr>
              <a:pPr fontAlgn="base">
                <a:spcBef>
                  <a:spcPct val="0"/>
                </a:spcBef>
                <a:spcAft>
                  <a:spcPct val="0"/>
                </a:spcAft>
                <a:buFontTx/>
                <a:buNone/>
              </a:pPr>
              <a:t>14</a:t>
            </a:fld>
            <a:endParaRPr lang="en-US" altLang="en-US" sz="1400">
              <a:latin typeface="Arial" panose="020B0604020202020204" pitchFamily="34" charset="0"/>
              <a:ea typeface="ＭＳ Ｐゴシック" panose="020B0600070205080204" pitchFamily="34" charset="-128"/>
              <a:cs typeface="ＭＳ Ｐゴシック" panose="020B0600070205080204" pitchFamily="34" charset="-128"/>
            </a:endParaRPr>
          </a:p>
        </p:txBody>
      </p:sp>
      <p:sp>
        <p:nvSpPr>
          <p:cNvPr id="28674" name="Rectangle 2">
            <a:extLst>
              <a:ext uri="{FF2B5EF4-FFF2-40B4-BE49-F238E27FC236}">
                <a16:creationId xmlns:a16="http://schemas.microsoft.com/office/drawing/2014/main" id="{B4E133CB-4865-C649-9F7D-DC1825F71443}"/>
              </a:ext>
            </a:extLst>
          </p:cNvPr>
          <p:cNvSpPr>
            <a:spLocks noGrp="1" noChangeArrowheads="1"/>
          </p:cNvSpPr>
          <p:nvPr>
            <p:ph type="title"/>
          </p:nvPr>
        </p:nvSpPr>
        <p:spPr>
          <a:xfrm>
            <a:off x="2209800" y="465138"/>
            <a:ext cx="7772400" cy="563562"/>
          </a:xfrm>
        </p:spPr>
        <p:txBody>
          <a:bodyPr rtlCol="0">
            <a:normAutofit fontScale="90000"/>
          </a:bodyPr>
          <a:lstStyle/>
          <a:p>
            <a:pPr>
              <a:defRPr/>
            </a:pPr>
            <a:r>
              <a:rPr lang="en-US" sz="3600" dirty="0">
                <a:latin typeface="Times New Roman" charset="0"/>
                <a:ea typeface="ＭＳ Ｐゴシック" charset="0"/>
                <a:cs typeface="ＭＳ Ｐゴシック" charset="0"/>
              </a:rPr>
              <a:t>Utilitarianism in Everyday Maxims </a:t>
            </a:r>
          </a:p>
        </p:txBody>
      </p:sp>
      <p:sp>
        <p:nvSpPr>
          <p:cNvPr id="18435" name="Rectangle 3">
            <a:extLst>
              <a:ext uri="{FF2B5EF4-FFF2-40B4-BE49-F238E27FC236}">
                <a16:creationId xmlns:a16="http://schemas.microsoft.com/office/drawing/2014/main" id="{ECBAB4C3-993B-6E49-8AE2-5227EFA79332}"/>
              </a:ext>
            </a:extLst>
          </p:cNvPr>
          <p:cNvSpPr>
            <a:spLocks noGrp="1"/>
          </p:cNvSpPr>
          <p:nvPr>
            <p:ph type="body" sz="half" idx="2"/>
          </p:nvPr>
        </p:nvSpPr>
        <p:spPr>
          <a:xfrm>
            <a:off x="5573714" y="1343026"/>
            <a:ext cx="4637087" cy="5184775"/>
          </a:xfrm>
        </p:spPr>
        <p:txBody>
          <a:bodyPr>
            <a:normAutofit fontScale="92500" lnSpcReduction="20000"/>
          </a:bodyPr>
          <a:lstStyle/>
          <a:p>
            <a:pPr eaLnBrk="1" hangingPunct="1">
              <a:lnSpc>
                <a:spcPct val="80000"/>
              </a:lnSpc>
            </a:pPr>
            <a:r>
              <a:rPr lang="en-US" altLang="ja-JP" sz="1600">
                <a:latin typeface="Times New Roman" panose="02020603050405020304" pitchFamily="18" charset="0"/>
                <a:cs typeface="ＭＳ Ｐゴシック" panose="020B0600070205080204" pitchFamily="34" charset="-128"/>
              </a:rPr>
              <a:t>“We all should work together to make this a better world to live in, wouldn’t you agree?”</a:t>
            </a:r>
          </a:p>
          <a:p>
            <a:pPr eaLnBrk="1" hangingPunct="1">
              <a:lnSpc>
                <a:spcPct val="80000"/>
              </a:lnSpc>
            </a:pP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r>
              <a:rPr lang="ja-JP" altLang="en-US" sz="1600">
                <a:latin typeface="Times New Roman" panose="02020603050405020304" pitchFamily="18" charset="0"/>
                <a:cs typeface="ＭＳ Ｐゴシック" panose="020B0600070205080204" pitchFamily="34" charset="-128"/>
              </a:rPr>
              <a:t>“</a:t>
            </a:r>
            <a:r>
              <a:rPr lang="en-US" altLang="ja-JP" sz="1600">
                <a:latin typeface="Times New Roman" panose="02020603050405020304" pitchFamily="18" charset="0"/>
                <a:cs typeface="ＭＳ Ｐゴシック" panose="020B0600070205080204" pitchFamily="34" charset="-128"/>
              </a:rPr>
              <a:t>How would you like someone to do that to you?</a:t>
            </a:r>
            <a:r>
              <a:rPr lang="ja-JP" altLang="en-US" sz="1600">
                <a:latin typeface="Times New Roman" panose="02020603050405020304" pitchFamily="18" charset="0"/>
                <a:cs typeface="ＭＳ Ｐゴシック" panose="020B0600070205080204" pitchFamily="34" charset="-128"/>
              </a:rPr>
              <a:t>”</a:t>
            </a: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endParaRPr lang="en-US" altLang="en-US" sz="1600">
              <a:latin typeface="Times New Roman" panose="02020603050405020304" pitchFamily="18" charset="0"/>
              <a:ea typeface="ＭＳ Ｐゴシック" panose="020B0600070205080204" pitchFamily="34" charset="-128"/>
              <a:cs typeface="ＭＳ Ｐゴシック" panose="020B0600070205080204" pitchFamily="34" charset="-128"/>
            </a:endParaRPr>
          </a:p>
          <a:p>
            <a:pPr eaLnBrk="1" hangingPunct="1">
              <a:lnSpc>
                <a:spcPct val="80000"/>
              </a:lnSpc>
            </a:pPr>
            <a:r>
              <a:rPr lang="ja-JP" altLang="en-US" sz="1600">
                <a:latin typeface="Times New Roman" panose="02020603050405020304" pitchFamily="18" charset="0"/>
                <a:cs typeface="ＭＳ Ｐゴシック" panose="020B0600070205080204" pitchFamily="34" charset="-128"/>
              </a:rPr>
              <a:t>“</a:t>
            </a:r>
            <a:r>
              <a:rPr lang="en-US" altLang="ja-JP" sz="1600">
                <a:latin typeface="Times New Roman" panose="02020603050405020304" pitchFamily="18" charset="0"/>
                <a:cs typeface="ＭＳ Ｐゴシック" panose="020B0600070205080204" pitchFamily="34" charset="-128"/>
              </a:rPr>
              <a:t>Do onto others as you would have them do to you.</a:t>
            </a:r>
            <a:r>
              <a:rPr lang="ja-JP" altLang="en-US" sz="1600">
                <a:latin typeface="Times New Roman" panose="02020603050405020304" pitchFamily="18" charset="0"/>
                <a:cs typeface="ＭＳ Ｐゴシック" panose="020B0600070205080204" pitchFamily="34" charset="-128"/>
              </a:rPr>
              <a:t>”</a:t>
            </a:r>
            <a:endParaRPr lang="en-US" altLang="ja-JP" sz="1600">
              <a:latin typeface="Times New Roman" panose="02020603050405020304" pitchFamily="18" charset="0"/>
              <a:cs typeface="ＭＳ Ｐゴシック" panose="020B0600070205080204" pitchFamily="34" charset="-128"/>
            </a:endParaRPr>
          </a:p>
          <a:p>
            <a:pPr lvl="1" eaLnBrk="1" hangingPunct="1">
              <a:lnSpc>
                <a:spcPct val="80000"/>
              </a:lnSpc>
            </a:pPr>
            <a:r>
              <a:rPr lang="en-US" altLang="en-US" sz="1400">
                <a:latin typeface="Times New Roman" panose="02020603050405020304" pitchFamily="18" charset="0"/>
                <a:ea typeface="ＭＳ Ｐゴシック" panose="020B0600070205080204" pitchFamily="34" charset="-128"/>
                <a:cs typeface="ＭＳ Ｐゴシック" panose="020B0600070205080204" pitchFamily="34" charset="-128"/>
              </a:rPr>
              <a:t>(Golden Rule = Utilitarianism?)</a:t>
            </a:r>
          </a:p>
          <a:p>
            <a:pPr eaLnBrk="1" hangingPunct="1">
              <a:lnSpc>
                <a:spcPct val="80000"/>
              </a:lnSpc>
            </a:pPr>
            <a:endParaRPr lang="en-US" altLang="en-US" sz="1600">
              <a:latin typeface="Times New Roman" panose="02020603050405020304" pitchFamily="18" charset="0"/>
              <a:ea typeface="ＭＳ Ｐゴシック" panose="020B0600070205080204" pitchFamily="34" charset="-128"/>
              <a:cs typeface="ＭＳ Ｐゴシック" panose="020B0600070205080204" pitchFamily="34" charset="-128"/>
            </a:endParaRPr>
          </a:p>
          <a:p>
            <a:pPr eaLnBrk="1" hangingPunct="1">
              <a:lnSpc>
                <a:spcPct val="80000"/>
              </a:lnSpc>
            </a:pPr>
            <a:r>
              <a:rPr lang="ja-JP" altLang="en-US" sz="1600">
                <a:latin typeface="Times New Roman" panose="02020603050405020304" pitchFamily="18" charset="0"/>
                <a:cs typeface="ＭＳ Ｐゴシック" panose="020B0600070205080204" pitchFamily="34" charset="-128"/>
              </a:rPr>
              <a:t>“</a:t>
            </a:r>
            <a:r>
              <a:rPr lang="en-US" altLang="ja-JP" sz="1600">
                <a:latin typeface="Times New Roman" panose="02020603050405020304" pitchFamily="18" charset="0"/>
                <a:cs typeface="ＭＳ Ｐゴシック" panose="020B0600070205080204" pitchFamily="34" charset="-128"/>
              </a:rPr>
              <a:t>You can</a:t>
            </a:r>
            <a:r>
              <a:rPr lang="ja-JP" altLang="en-US" sz="1600">
                <a:latin typeface="Times New Roman" panose="02020603050405020304" pitchFamily="18" charset="0"/>
                <a:cs typeface="ＭＳ Ｐゴシック" panose="020B0600070205080204" pitchFamily="34" charset="-128"/>
              </a:rPr>
              <a:t>’</a:t>
            </a:r>
            <a:r>
              <a:rPr lang="en-US" altLang="ja-JP" sz="1600">
                <a:latin typeface="Times New Roman" panose="02020603050405020304" pitchFamily="18" charset="0"/>
                <a:cs typeface="ＭＳ Ｐゴシック" panose="020B0600070205080204" pitchFamily="34" charset="-128"/>
              </a:rPr>
              <a:t>t make everybody happy all the time.</a:t>
            </a:r>
            <a:r>
              <a:rPr lang="ja-JP" altLang="en-US" sz="1600">
                <a:latin typeface="Times New Roman" panose="02020603050405020304" pitchFamily="18" charset="0"/>
                <a:cs typeface="ＭＳ Ｐゴシック" panose="020B0600070205080204" pitchFamily="34" charset="-128"/>
              </a:rPr>
              <a:t>”</a:t>
            </a: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r>
              <a:rPr lang="en-US" altLang="ja-JP" sz="1600">
                <a:latin typeface="Times New Roman" panose="02020603050405020304" pitchFamily="18" charset="0"/>
                <a:cs typeface="ＭＳ Ｐゴシック" panose="020B0600070205080204" pitchFamily="34" charset="-128"/>
              </a:rPr>
              <a:t>The purpose of life is to make this a better place to live.”</a:t>
            </a:r>
          </a:p>
          <a:p>
            <a:pPr eaLnBrk="1" hangingPunct="1">
              <a:lnSpc>
                <a:spcPct val="80000"/>
              </a:lnSpc>
            </a:pPr>
            <a:endParaRPr lang="en-US" altLang="en-US" sz="1600">
              <a:latin typeface="Times New Roman" panose="02020603050405020304" pitchFamily="18" charset="0"/>
              <a:ea typeface="ＭＳ Ｐゴシック" panose="020B0600070205080204" pitchFamily="34" charset="-128"/>
              <a:cs typeface="ＭＳ Ｐゴシック" panose="020B0600070205080204" pitchFamily="34" charset="-128"/>
            </a:endParaRPr>
          </a:p>
          <a:p>
            <a:pPr eaLnBrk="1" hangingPunct="1">
              <a:lnSpc>
                <a:spcPct val="80000"/>
              </a:lnSpc>
            </a:pPr>
            <a:r>
              <a:rPr lang="ja-JP" altLang="en-US" sz="1600">
                <a:latin typeface="Times New Roman" panose="02020603050405020304" pitchFamily="18" charset="0"/>
                <a:cs typeface="ＭＳ Ｐゴシック" panose="020B0600070205080204" pitchFamily="34" charset="-128"/>
              </a:rPr>
              <a:t>“</a:t>
            </a:r>
            <a:r>
              <a:rPr lang="en-US" altLang="ja-JP" sz="1600">
                <a:latin typeface="Times New Roman" panose="02020603050405020304" pitchFamily="18" charset="0"/>
                <a:cs typeface="ＭＳ Ｐゴシック" panose="020B0600070205080204" pitchFamily="34" charset="-128"/>
              </a:rPr>
              <a:t>Always do the lesser evil.</a:t>
            </a:r>
            <a:r>
              <a:rPr lang="ja-JP" altLang="en-US" sz="1600">
                <a:latin typeface="Times New Roman" panose="02020603050405020304" pitchFamily="18" charset="0"/>
                <a:cs typeface="ＭＳ Ｐゴシック" panose="020B0600070205080204" pitchFamily="34" charset="-128"/>
              </a:rPr>
              <a:t>”</a:t>
            </a: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endParaRPr lang="en-US" altLang="en-US" sz="1600">
              <a:latin typeface="Times New Roman" panose="02020603050405020304" pitchFamily="18" charset="0"/>
              <a:ea typeface="ＭＳ Ｐゴシック" panose="020B0600070205080204" pitchFamily="34" charset="-128"/>
              <a:cs typeface="ＭＳ Ｐゴシック" panose="020B0600070205080204" pitchFamily="34" charset="-128"/>
            </a:endParaRPr>
          </a:p>
          <a:p>
            <a:pPr eaLnBrk="1" hangingPunct="1">
              <a:lnSpc>
                <a:spcPct val="80000"/>
              </a:lnSpc>
            </a:pPr>
            <a:r>
              <a:rPr lang="ja-JP" altLang="en-US" sz="1600">
                <a:latin typeface="Times New Roman" panose="02020603050405020304" pitchFamily="18" charset="0"/>
                <a:cs typeface="ＭＳ Ｐゴシック" panose="020B0600070205080204" pitchFamily="34" charset="-128"/>
              </a:rPr>
              <a:t>“</a:t>
            </a:r>
            <a:r>
              <a:rPr lang="en-US" altLang="ja-JP" sz="1600">
                <a:latin typeface="Times New Roman" panose="02020603050405020304" pitchFamily="18" charset="0"/>
                <a:cs typeface="ＭＳ Ｐゴシック" panose="020B0600070205080204" pitchFamily="34" charset="-128"/>
              </a:rPr>
              <a:t>Always to the greater good.</a:t>
            </a:r>
            <a:r>
              <a:rPr lang="ja-JP" altLang="en-US" sz="1600">
                <a:latin typeface="Times New Roman" panose="02020603050405020304" pitchFamily="18" charset="0"/>
                <a:cs typeface="ＭＳ Ｐゴシック" panose="020B0600070205080204" pitchFamily="34" charset="-128"/>
              </a:rPr>
              <a:t>”</a:t>
            </a: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endParaRPr lang="en-US" altLang="en-US" sz="1600">
              <a:latin typeface="Times New Roman" panose="02020603050405020304" pitchFamily="18" charset="0"/>
              <a:ea typeface="ＭＳ Ｐゴシック" panose="020B0600070205080204" pitchFamily="34" charset="-128"/>
              <a:cs typeface="ＭＳ Ｐゴシック" panose="020B0600070205080204" pitchFamily="34" charset="-128"/>
            </a:endParaRPr>
          </a:p>
          <a:p>
            <a:pPr eaLnBrk="1" hangingPunct="1">
              <a:lnSpc>
                <a:spcPct val="80000"/>
              </a:lnSpc>
            </a:pPr>
            <a:r>
              <a:rPr lang="ja-JP" altLang="en-US" sz="1600">
                <a:latin typeface="Times New Roman" panose="02020603050405020304" pitchFamily="18" charset="0"/>
                <a:cs typeface="ＭＳ Ｐゴシック" panose="020B0600070205080204" pitchFamily="34" charset="-128"/>
              </a:rPr>
              <a:t>“</a:t>
            </a:r>
            <a:r>
              <a:rPr lang="en-US" altLang="ja-JP" sz="1600">
                <a:latin typeface="Times New Roman" panose="02020603050405020304" pitchFamily="18" charset="0"/>
                <a:cs typeface="ＭＳ Ｐゴシック" panose="020B0600070205080204" pitchFamily="34" charset="-128"/>
              </a:rPr>
              <a:t>The end justifies the means.</a:t>
            </a:r>
            <a:r>
              <a:rPr lang="ja-JP" altLang="en-US" sz="1600">
                <a:latin typeface="Times New Roman" panose="02020603050405020304" pitchFamily="18" charset="0"/>
                <a:cs typeface="ＭＳ Ｐゴシック" panose="020B0600070205080204" pitchFamily="34" charset="-128"/>
              </a:rPr>
              <a:t>”</a:t>
            </a: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endParaRPr lang="en-US" altLang="ja-JP" sz="1600">
              <a:latin typeface="Times New Roman" panose="02020603050405020304" pitchFamily="18" charset="0"/>
              <a:cs typeface="ＭＳ Ｐゴシック" panose="020B0600070205080204" pitchFamily="34" charset="-128"/>
            </a:endParaRPr>
          </a:p>
          <a:p>
            <a:pPr eaLnBrk="1" hangingPunct="1">
              <a:lnSpc>
                <a:spcPct val="80000"/>
              </a:lnSpc>
            </a:pPr>
            <a:r>
              <a:rPr lang="en-US" altLang="ja-JP" sz="1600">
                <a:latin typeface="Times New Roman" panose="02020603050405020304" pitchFamily="18" charset="0"/>
                <a:cs typeface="ＭＳ Ｐゴシック" panose="020B0600070205080204" pitchFamily="34" charset="-128"/>
              </a:rPr>
              <a:t>“Don’t just stand there, make yourself useful.</a:t>
            </a:r>
          </a:p>
          <a:p>
            <a:pPr eaLnBrk="1" hangingPunct="1">
              <a:lnSpc>
                <a:spcPct val="80000"/>
              </a:lnSpc>
            </a:pPr>
            <a:endParaRPr lang="en-US" altLang="en-US" sz="1600">
              <a:latin typeface="Times New Roman" panose="02020603050405020304" pitchFamily="18" charset="0"/>
              <a:ea typeface="ＭＳ Ｐゴシック" panose="020B0600070205080204" pitchFamily="34" charset="-128"/>
              <a:cs typeface="ＭＳ Ｐゴシック" panose="020B0600070205080204" pitchFamily="34" charset="-128"/>
            </a:endParaRPr>
          </a:p>
        </p:txBody>
      </p:sp>
      <p:pic>
        <p:nvPicPr>
          <p:cNvPr id="18436" name="Picture 1">
            <a:extLst>
              <a:ext uri="{FF2B5EF4-FFF2-40B4-BE49-F238E27FC236}">
                <a16:creationId xmlns:a16="http://schemas.microsoft.com/office/drawing/2014/main" id="{680B9143-4EE8-E34E-986F-26076866D0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343025"/>
            <a:ext cx="304958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939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C3EF199B-0797-5341-A0FF-9FBDA69C9871}"/>
              </a:ext>
            </a:extLst>
          </p:cNvPr>
          <p:cNvSpPr>
            <a:spLocks noGrp="1"/>
          </p:cNvSpPr>
          <p:nvPr>
            <p:ph type="title"/>
          </p:nvPr>
        </p:nvSpPr>
        <p:spPr>
          <a:xfrm>
            <a:off x="1981200" y="274639"/>
            <a:ext cx="8229600" cy="814387"/>
          </a:xfrm>
        </p:spPr>
        <p:txBody>
          <a:bodyPr/>
          <a:lstStyle/>
          <a:p>
            <a:pPr eaLnBrk="1" hangingPunct="1"/>
            <a:r>
              <a:rPr lang="en-US" altLang="en-US" sz="2000"/>
              <a:t>Opening Paragraph, </a:t>
            </a:r>
            <a:r>
              <a:rPr lang="en-US" altLang="en-US" sz="2000" u="sng"/>
              <a:t>The Principles of Morals and Legislation</a:t>
            </a:r>
            <a:r>
              <a:rPr lang="en-US" altLang="en-US" sz="2000"/>
              <a:t> (1780/1789): </a:t>
            </a:r>
            <a:r>
              <a:rPr lang="en-US" altLang="en-US" sz="2000" b="1" u="sng"/>
              <a:t>Nature and the Principle of Utility</a:t>
            </a:r>
          </a:p>
        </p:txBody>
      </p:sp>
      <p:sp>
        <p:nvSpPr>
          <p:cNvPr id="4" name="Content Placeholder 3">
            <a:extLst>
              <a:ext uri="{FF2B5EF4-FFF2-40B4-BE49-F238E27FC236}">
                <a16:creationId xmlns:a16="http://schemas.microsoft.com/office/drawing/2014/main" id="{E7FE868E-0A1B-A049-84BC-13DF060D5CD4}"/>
              </a:ext>
            </a:extLst>
          </p:cNvPr>
          <p:cNvSpPr>
            <a:spLocks noGrp="1"/>
          </p:cNvSpPr>
          <p:nvPr>
            <p:ph sz="half" idx="2"/>
          </p:nvPr>
        </p:nvSpPr>
        <p:spPr>
          <a:xfrm>
            <a:off x="4340226" y="1343026"/>
            <a:ext cx="5870575" cy="5013325"/>
          </a:xfrm>
        </p:spPr>
        <p:txBody>
          <a:bodyPr rtlCol="0">
            <a:normAutofit fontScale="92500" lnSpcReduction="10000"/>
          </a:bodyPr>
          <a:lstStyle/>
          <a:p>
            <a:pPr marL="0" indent="0">
              <a:buNone/>
              <a:defRPr/>
            </a:pPr>
            <a:r>
              <a:rPr lang="en-US" sz="2000" dirty="0">
                <a:solidFill>
                  <a:srgbClr val="1C1C1C"/>
                </a:solidFill>
                <a:latin typeface="Helvetica"/>
              </a:rPr>
              <a:t>“</a:t>
            </a:r>
            <a:r>
              <a:rPr lang="en-US" sz="2000" b="1" u="sng" dirty="0">
                <a:solidFill>
                  <a:srgbClr val="1C1C1C"/>
                </a:solidFill>
                <a:latin typeface="Helvetica"/>
              </a:rPr>
              <a:t>Nature</a:t>
            </a:r>
            <a:r>
              <a:rPr lang="en-US" sz="2000" dirty="0">
                <a:solidFill>
                  <a:srgbClr val="1C1C1C"/>
                </a:solidFill>
                <a:latin typeface="Helvetica"/>
              </a:rPr>
              <a:t> has placed mankind under the governance of </a:t>
            </a:r>
            <a:r>
              <a:rPr lang="en-US" sz="2000" u="sng" dirty="0">
                <a:solidFill>
                  <a:srgbClr val="1C1C1C"/>
                </a:solidFill>
                <a:latin typeface="Helvetica"/>
              </a:rPr>
              <a:t>two sovereign masters</a:t>
            </a:r>
            <a:r>
              <a:rPr lang="en-US" sz="2000" dirty="0">
                <a:solidFill>
                  <a:srgbClr val="1C1C1C"/>
                </a:solidFill>
                <a:latin typeface="Helvetica"/>
              </a:rPr>
              <a:t>, </a:t>
            </a:r>
            <a:r>
              <a:rPr lang="en-US" sz="2000" u="sng" dirty="0">
                <a:solidFill>
                  <a:srgbClr val="1C1C1C"/>
                </a:solidFill>
                <a:latin typeface="Helvetica"/>
              </a:rPr>
              <a:t>pain and pleasure</a:t>
            </a:r>
            <a:r>
              <a:rPr lang="en-US" sz="2000" dirty="0">
                <a:solidFill>
                  <a:srgbClr val="1C1C1C"/>
                </a:solidFill>
                <a:latin typeface="Helvetica"/>
              </a:rPr>
              <a:t>. It is for them alone to point out what we </a:t>
            </a:r>
            <a:r>
              <a:rPr lang="en-US" sz="2000" u="sng" dirty="0">
                <a:solidFill>
                  <a:srgbClr val="1C1C1C"/>
                </a:solidFill>
                <a:latin typeface="Helvetica"/>
              </a:rPr>
              <a:t>ought</a:t>
            </a:r>
            <a:r>
              <a:rPr lang="en-US" sz="2000" dirty="0">
                <a:solidFill>
                  <a:srgbClr val="1C1C1C"/>
                </a:solidFill>
                <a:latin typeface="Helvetica"/>
              </a:rPr>
              <a:t> to do, as well as to </a:t>
            </a:r>
            <a:r>
              <a:rPr lang="en-US" sz="2000" u="sng" dirty="0">
                <a:solidFill>
                  <a:srgbClr val="1C1C1C"/>
                </a:solidFill>
                <a:latin typeface="Helvetica"/>
              </a:rPr>
              <a:t>determine</a:t>
            </a:r>
            <a:r>
              <a:rPr lang="en-US" sz="2000" dirty="0">
                <a:solidFill>
                  <a:srgbClr val="1C1C1C"/>
                </a:solidFill>
                <a:latin typeface="Helvetica"/>
              </a:rPr>
              <a:t> what we shall do. On the one hand the </a:t>
            </a:r>
            <a:r>
              <a:rPr lang="en-US" sz="2000" u="sng" dirty="0">
                <a:solidFill>
                  <a:srgbClr val="1C1C1C"/>
                </a:solidFill>
                <a:latin typeface="Helvetica"/>
              </a:rPr>
              <a:t>standard of right and wrong</a:t>
            </a:r>
            <a:r>
              <a:rPr lang="en-US" sz="2000" dirty="0">
                <a:solidFill>
                  <a:srgbClr val="1C1C1C"/>
                </a:solidFill>
                <a:latin typeface="Helvetica"/>
              </a:rPr>
              <a:t>, on the other the </a:t>
            </a:r>
            <a:r>
              <a:rPr lang="en-US" sz="2000" u="sng" dirty="0">
                <a:solidFill>
                  <a:srgbClr val="1C1C1C"/>
                </a:solidFill>
                <a:latin typeface="Helvetica"/>
              </a:rPr>
              <a:t>chain of causes and effects</a:t>
            </a:r>
            <a:r>
              <a:rPr lang="en-US" sz="2000" dirty="0">
                <a:solidFill>
                  <a:srgbClr val="1C1C1C"/>
                </a:solidFill>
                <a:latin typeface="Helvetica"/>
              </a:rPr>
              <a:t>, are fastened to their throne. They govern us in all we do, in all we say, in all we think …</a:t>
            </a:r>
            <a:r>
              <a:rPr lang="en-US" sz="2000" b="1" dirty="0"/>
              <a:t>By the </a:t>
            </a:r>
            <a:r>
              <a:rPr lang="en-US" sz="2000" b="1" u="sng" dirty="0"/>
              <a:t>principle of utility </a:t>
            </a:r>
            <a:r>
              <a:rPr lang="en-US" sz="2000" dirty="0"/>
              <a:t>is meant that </a:t>
            </a:r>
            <a:r>
              <a:rPr lang="en-US" sz="2000" u="sng" dirty="0"/>
              <a:t>principle</a:t>
            </a:r>
            <a:r>
              <a:rPr lang="en-US" sz="2000" dirty="0"/>
              <a:t> which approves or disapproves of </a:t>
            </a:r>
            <a:r>
              <a:rPr lang="en-US" sz="2000" u="sng" dirty="0"/>
              <a:t>every</a:t>
            </a:r>
            <a:r>
              <a:rPr lang="en-US" sz="2000" dirty="0"/>
              <a:t> action whatsoever according to the tendency it appears to have to augment or diminish the </a:t>
            </a:r>
            <a:r>
              <a:rPr lang="en-US" sz="2000" u="sng" dirty="0"/>
              <a:t>happiness</a:t>
            </a:r>
            <a:r>
              <a:rPr lang="en-US" sz="2000" dirty="0"/>
              <a:t> of the party whose </a:t>
            </a:r>
            <a:r>
              <a:rPr lang="en-US" sz="2000" u="sng" dirty="0"/>
              <a:t>interest</a:t>
            </a:r>
            <a:r>
              <a:rPr lang="en-US" sz="2000" dirty="0"/>
              <a:t> is in question: or, what is the same thing in other words to promote or to oppose that happiness. I say of </a:t>
            </a:r>
            <a:r>
              <a:rPr lang="en-US" sz="2000" u="sng" dirty="0"/>
              <a:t>every</a:t>
            </a:r>
            <a:r>
              <a:rPr lang="en-US" sz="2000" dirty="0"/>
              <a:t> action whatsoever, and therefore not only of </a:t>
            </a:r>
            <a:r>
              <a:rPr lang="en-US" sz="2000" u="sng" dirty="0"/>
              <a:t>every</a:t>
            </a:r>
            <a:r>
              <a:rPr lang="en-US" sz="2000" dirty="0"/>
              <a:t> action of a private </a:t>
            </a:r>
            <a:r>
              <a:rPr lang="en-US" sz="2000" u="sng" dirty="0"/>
              <a:t>individual</a:t>
            </a:r>
            <a:r>
              <a:rPr lang="en-US" sz="2000" dirty="0"/>
              <a:t>, but of </a:t>
            </a:r>
            <a:r>
              <a:rPr lang="en-US" sz="2000" u="sng" dirty="0"/>
              <a:t>every</a:t>
            </a:r>
            <a:r>
              <a:rPr lang="en-US" sz="2000" dirty="0"/>
              <a:t> measure of </a:t>
            </a:r>
            <a:r>
              <a:rPr lang="en-US" sz="2000" u="sng" dirty="0"/>
              <a:t>government</a:t>
            </a:r>
            <a:r>
              <a:rPr lang="en-US" sz="2000" dirty="0"/>
              <a:t>.”</a:t>
            </a:r>
            <a:endParaRPr lang="en-US" sz="2000" dirty="0">
              <a:solidFill>
                <a:srgbClr val="1C1C1C"/>
              </a:solidFill>
              <a:latin typeface="Helvetica"/>
            </a:endParaRPr>
          </a:p>
          <a:p>
            <a:pPr marL="0" indent="0">
              <a:buNone/>
              <a:defRPr/>
            </a:pPr>
            <a:endParaRPr lang="en-US" sz="2000" dirty="0">
              <a:solidFill>
                <a:srgbClr val="1C1C1C"/>
              </a:solidFill>
              <a:latin typeface="Helvetica"/>
            </a:endParaRPr>
          </a:p>
          <a:p>
            <a:pPr marL="0" indent="0">
              <a:buNone/>
              <a:defRPr/>
            </a:pPr>
            <a:r>
              <a:rPr lang="en-US" sz="2000" dirty="0">
                <a:solidFill>
                  <a:srgbClr val="1C1C1C"/>
                </a:solidFill>
                <a:latin typeface="Helvetica"/>
              </a:rPr>
              <a:t>(emphasis added)</a:t>
            </a:r>
            <a:endParaRPr lang="en-US" sz="2000" dirty="0"/>
          </a:p>
        </p:txBody>
      </p:sp>
      <p:sp>
        <p:nvSpPr>
          <p:cNvPr id="6" name="Slide Number Placeholder 5">
            <a:extLst>
              <a:ext uri="{FF2B5EF4-FFF2-40B4-BE49-F238E27FC236}">
                <a16:creationId xmlns:a16="http://schemas.microsoft.com/office/drawing/2014/main" id="{FAB07C90-8B30-EB43-997D-31F0858AC259}"/>
              </a:ext>
            </a:extLst>
          </p:cNvPr>
          <p:cNvSpPr>
            <a:spLocks noGrp="1"/>
          </p:cNvSpPr>
          <p:nvPr>
            <p:ph type="sldNum" sz="quarter" idx="12"/>
          </p:nvPr>
        </p:nvSpPr>
        <p:spPr/>
        <p:txBody>
          <a:bodyPr/>
          <a:lstStyle/>
          <a:p>
            <a:pPr>
              <a:defRPr/>
            </a:pPr>
            <a:fld id="{568616E7-33D2-A44A-AE63-514F4CFCB1FA}" type="slidenum">
              <a:rPr lang="en-US"/>
              <a:pPr>
                <a:defRPr/>
              </a:pPr>
              <a:t>15</a:t>
            </a:fld>
            <a:endParaRPr lang="en-US"/>
          </a:p>
        </p:txBody>
      </p:sp>
      <p:pic>
        <p:nvPicPr>
          <p:cNvPr id="25604" name="Content Placeholder 7">
            <a:extLst>
              <a:ext uri="{FF2B5EF4-FFF2-40B4-BE49-F238E27FC236}">
                <a16:creationId xmlns:a16="http://schemas.microsoft.com/office/drawing/2014/main" id="{4AD675AE-6479-0449-B083-398AA933966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0679" r="-20679"/>
          <a:stretch>
            <a:fillRect/>
          </a:stretch>
        </p:blipFill>
        <p:spPr>
          <a:xfrm>
            <a:off x="1763713" y="1890713"/>
            <a:ext cx="2576512" cy="2887662"/>
          </a:xfrm>
        </p:spPr>
      </p:pic>
    </p:spTree>
    <p:extLst>
      <p:ext uri="{BB962C8B-B14F-4D97-AF65-F5344CB8AC3E}">
        <p14:creationId xmlns:p14="http://schemas.microsoft.com/office/powerpoint/2010/main" val="593873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6A4FF1AB-4413-3E40-96D1-EB4935F7CA23}"/>
              </a:ext>
            </a:extLst>
          </p:cNvPr>
          <p:cNvSpPr>
            <a:spLocks noGrp="1"/>
          </p:cNvSpPr>
          <p:nvPr>
            <p:ph type="title"/>
          </p:nvPr>
        </p:nvSpPr>
        <p:spPr>
          <a:xfrm>
            <a:off x="1790700" y="274638"/>
            <a:ext cx="8572500" cy="995362"/>
          </a:xfrm>
        </p:spPr>
        <p:txBody>
          <a:bodyPr>
            <a:normAutofit fontScale="90000"/>
          </a:bodyPr>
          <a:lstStyle/>
          <a:p>
            <a:pPr eaLnBrk="1" hangingPunct="1"/>
            <a:r>
              <a:rPr lang="en-US" altLang="en-US" sz="2000" b="1" u="sng"/>
              <a:t>Bentham’s Argument Part II:</a:t>
            </a:r>
            <a:r>
              <a:rPr lang="en-US" altLang="en-US" sz="2000" b="1"/>
              <a:t> The Felicific Calculus</a:t>
            </a:r>
            <a:br>
              <a:rPr lang="en-US" altLang="en-US" sz="2000" b="1"/>
            </a:br>
            <a:r>
              <a:rPr lang="en-US" altLang="en-US" sz="1800" b="1"/>
              <a:t>(aka, The Happiness Calculus, The Hedonistic Calculus; Doing Moral Mathematics)</a:t>
            </a:r>
            <a:br>
              <a:rPr lang="en-US" altLang="en-US" sz="1800" b="1"/>
            </a:br>
            <a:r>
              <a:rPr lang="en-US" altLang="en-US" sz="1800"/>
              <a:t>How to Calculate Right/Wrong to All Effected =  Use </a:t>
            </a:r>
            <a:r>
              <a:rPr lang="en-US" altLang="en-US" sz="1800" u="sng"/>
              <a:t>the 7 Modes </a:t>
            </a:r>
            <a:r>
              <a:rPr lang="en-US" altLang="en-US" sz="1800"/>
              <a:t>of Pains and Pleasures and Solve Any and Every Decision</a:t>
            </a:r>
          </a:p>
        </p:txBody>
      </p:sp>
      <p:sp>
        <p:nvSpPr>
          <p:cNvPr id="4" name="Content Placeholder 3">
            <a:extLst>
              <a:ext uri="{FF2B5EF4-FFF2-40B4-BE49-F238E27FC236}">
                <a16:creationId xmlns:a16="http://schemas.microsoft.com/office/drawing/2014/main" id="{63000479-C9F5-4A4F-A329-04E7016AEB2A}"/>
              </a:ext>
            </a:extLst>
          </p:cNvPr>
          <p:cNvSpPr>
            <a:spLocks noGrp="1"/>
          </p:cNvSpPr>
          <p:nvPr>
            <p:ph sz="half" idx="2"/>
          </p:nvPr>
        </p:nvSpPr>
        <p:spPr>
          <a:xfrm>
            <a:off x="4868864" y="1593850"/>
            <a:ext cx="5494337" cy="4953000"/>
          </a:xfrm>
        </p:spPr>
        <p:txBody>
          <a:bodyPr rtlCol="0">
            <a:normAutofit fontScale="77500" lnSpcReduction="20000"/>
          </a:bodyPr>
          <a:lstStyle/>
          <a:p>
            <a:pPr marL="514350" indent="-514350">
              <a:buFont typeface="+mj-lt"/>
              <a:buAutoNum type="arabicPeriod"/>
              <a:defRPr/>
            </a:pPr>
            <a:r>
              <a:rPr lang="en-US" u="sng" dirty="0"/>
              <a:t>Intensity</a:t>
            </a:r>
            <a:r>
              <a:rPr lang="en-US" dirty="0"/>
              <a:t>: How strong is the pleasure?</a:t>
            </a:r>
          </a:p>
          <a:p>
            <a:pPr marL="514350" indent="-514350">
              <a:buFont typeface="+mj-lt"/>
              <a:buAutoNum type="arabicPeriod"/>
              <a:defRPr/>
            </a:pPr>
            <a:r>
              <a:rPr lang="en-US" dirty="0">
                <a:hlinkClick r:id="rId2"/>
              </a:rPr>
              <a:t>Duration: How long will the pleasure last?</a:t>
            </a:r>
          </a:p>
          <a:p>
            <a:pPr marL="514350" indent="-514350">
              <a:buFont typeface="+mj-lt"/>
              <a:buAutoNum type="arabicPeriod"/>
              <a:defRPr/>
            </a:pPr>
            <a:r>
              <a:rPr lang="en-US" dirty="0">
                <a:hlinkClick r:id="rId3"/>
              </a:rPr>
              <a:t>Certainty or </a:t>
            </a:r>
            <a:r>
              <a:rPr lang="en-US" dirty="0">
                <a:hlinkClick r:id="rId4"/>
              </a:rPr>
              <a:t>uncertainty: How likely or unlikely is it that the pleasure will occur?</a:t>
            </a:r>
          </a:p>
          <a:p>
            <a:pPr marL="514350" indent="-514350">
              <a:buFont typeface="+mj-lt"/>
              <a:buAutoNum type="arabicPeriod"/>
              <a:defRPr/>
            </a:pPr>
            <a:r>
              <a:rPr lang="en-US" dirty="0">
                <a:hlinkClick r:id="rId5"/>
              </a:rPr>
              <a:t>Propinquity or remoteness: How soon will the pleasure occur?</a:t>
            </a:r>
          </a:p>
          <a:p>
            <a:pPr marL="514350" indent="-514350">
              <a:buFont typeface="+mj-lt"/>
              <a:buAutoNum type="arabicPeriod"/>
              <a:defRPr/>
            </a:pPr>
            <a:r>
              <a:rPr lang="en-US" dirty="0">
                <a:hlinkClick r:id="rId6"/>
              </a:rPr>
              <a:t>Fecundity: The probability that the action will be followed by sensations of the same kind.</a:t>
            </a:r>
          </a:p>
          <a:p>
            <a:pPr marL="514350" indent="-514350">
              <a:buFont typeface="+mj-lt"/>
              <a:buAutoNum type="arabicPeriod"/>
              <a:defRPr/>
            </a:pPr>
            <a:r>
              <a:rPr lang="en-US" dirty="0">
                <a:hlinkClick r:id="rId7"/>
              </a:rPr>
              <a:t>Purity: The probability that it will not be followed by sensations of the opposite kind.</a:t>
            </a:r>
          </a:p>
          <a:p>
            <a:pPr marL="514350" indent="-514350">
              <a:buFont typeface="+mj-lt"/>
              <a:buAutoNum type="arabicPeriod"/>
              <a:defRPr/>
            </a:pPr>
            <a:r>
              <a:rPr lang="en-US" dirty="0">
                <a:hlinkClick r:id="rId8"/>
              </a:rPr>
              <a:t>Extent: How many people will be affected?</a:t>
            </a:r>
            <a:endParaRPr lang="en-US" dirty="0"/>
          </a:p>
          <a:p>
            <a:pPr marL="514350" indent="-514350">
              <a:buFont typeface="+mj-lt"/>
              <a:buAutoNum type="arabicPeriod"/>
              <a:defRPr/>
            </a:pPr>
            <a:endParaRPr lang="en-US" dirty="0"/>
          </a:p>
          <a:p>
            <a:pPr marL="400050" lvl="1" indent="0">
              <a:buNone/>
              <a:defRPr/>
            </a:pPr>
            <a:r>
              <a:rPr lang="en-US" dirty="0"/>
              <a:t>http://</a:t>
            </a:r>
            <a:r>
              <a:rPr lang="en-US" dirty="0" err="1"/>
              <a:t>en.wikipedia.org</a:t>
            </a:r>
            <a:r>
              <a:rPr lang="en-US" dirty="0"/>
              <a:t>/wiki/</a:t>
            </a:r>
            <a:r>
              <a:rPr lang="en-US" dirty="0" err="1"/>
              <a:t>Felicific_calculus</a:t>
            </a:r>
            <a:endParaRPr lang="en-US" dirty="0"/>
          </a:p>
        </p:txBody>
      </p:sp>
      <p:sp>
        <p:nvSpPr>
          <p:cNvPr id="5" name="Slide Number Placeholder 4">
            <a:extLst>
              <a:ext uri="{FF2B5EF4-FFF2-40B4-BE49-F238E27FC236}">
                <a16:creationId xmlns:a16="http://schemas.microsoft.com/office/drawing/2014/main" id="{3829E548-13D6-E74A-83CA-887DB45DC865}"/>
              </a:ext>
            </a:extLst>
          </p:cNvPr>
          <p:cNvSpPr>
            <a:spLocks noGrp="1"/>
          </p:cNvSpPr>
          <p:nvPr>
            <p:ph type="sldNum" sz="quarter" idx="12"/>
          </p:nvPr>
        </p:nvSpPr>
        <p:spPr/>
        <p:txBody>
          <a:bodyPr/>
          <a:lstStyle/>
          <a:p>
            <a:pPr>
              <a:defRPr/>
            </a:pPr>
            <a:fld id="{C6F90E1E-F765-BB48-AEAC-887B2082F6AE}" type="slidenum">
              <a:rPr lang="en-US"/>
              <a:pPr>
                <a:defRPr/>
              </a:pPr>
              <a:t>16</a:t>
            </a:fld>
            <a:endParaRPr lang="en-US"/>
          </a:p>
        </p:txBody>
      </p:sp>
      <p:pic>
        <p:nvPicPr>
          <p:cNvPr id="29700" name="Content Placeholder 6">
            <a:extLst>
              <a:ext uri="{FF2B5EF4-FFF2-40B4-BE49-F238E27FC236}">
                <a16:creationId xmlns:a16="http://schemas.microsoft.com/office/drawing/2014/main" id="{C4D2344A-4044-A541-9694-927DD3F73475}"/>
              </a:ext>
            </a:extLst>
          </p:cNvPr>
          <p:cNvPicPr>
            <a:picLocks noGrp="1" noChangeAspect="1" noChangeArrowheads="1"/>
          </p:cNvPicPr>
          <p:nvPr>
            <p:ph sz="half" idx="1"/>
          </p:nvPr>
        </p:nvPicPr>
        <p:blipFill>
          <a:blip r:embed="rId9">
            <a:extLst>
              <a:ext uri="{28A0092B-C50C-407E-A947-70E740481C1C}">
                <a14:useLocalDpi xmlns:a14="http://schemas.microsoft.com/office/drawing/2010/main" val="0"/>
              </a:ext>
            </a:extLst>
          </a:blip>
          <a:srcRect t="-34114" b="-34114"/>
          <a:stretch>
            <a:fillRect/>
          </a:stretch>
        </p:blipFill>
        <p:spPr>
          <a:xfrm>
            <a:off x="1657350" y="1817689"/>
            <a:ext cx="3111500" cy="3487737"/>
          </a:xfrm>
        </p:spPr>
      </p:pic>
    </p:spTree>
    <p:extLst>
      <p:ext uri="{BB962C8B-B14F-4D97-AF65-F5344CB8AC3E}">
        <p14:creationId xmlns:p14="http://schemas.microsoft.com/office/powerpoint/2010/main" val="2001488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940" y="274638"/>
            <a:ext cx="8549178" cy="668133"/>
          </a:xfrm>
        </p:spPr>
        <p:txBody>
          <a:bodyPr>
            <a:normAutofit fontScale="90000"/>
          </a:bodyPr>
          <a:lstStyle/>
          <a:p>
            <a:pPr algn="ctr"/>
            <a:r>
              <a:rPr lang="en-US" sz="1800" b="1" dirty="0"/>
              <a:t>There Are Two Kinds of Moral Theories:</a:t>
            </a:r>
            <a:br>
              <a:rPr lang="en-US" sz="1800" b="1" dirty="0"/>
            </a:br>
            <a:r>
              <a:rPr lang="en-US" sz="1800" b="1" dirty="0"/>
              <a:t>Moral Anti-Realism (3 Versions)  and Moral Realism (2 Versions)</a:t>
            </a:r>
            <a:br>
              <a:rPr lang="en-US" sz="1800" b="1" dirty="0"/>
            </a:br>
            <a:endParaRPr lang="en-US" sz="1800" b="1" dirty="0"/>
          </a:p>
        </p:txBody>
      </p:sp>
      <p:sp>
        <p:nvSpPr>
          <p:cNvPr id="3" name="Content Placeholder 2"/>
          <p:cNvSpPr>
            <a:spLocks noGrp="1"/>
          </p:cNvSpPr>
          <p:nvPr>
            <p:ph idx="1"/>
          </p:nvPr>
        </p:nvSpPr>
        <p:spPr>
          <a:xfrm>
            <a:off x="737419" y="1100489"/>
            <a:ext cx="10943303" cy="5620986"/>
          </a:xfrm>
        </p:spPr>
        <p:txBody>
          <a:bodyPr>
            <a:normAutofit fontScale="40000" lnSpcReduction="20000"/>
          </a:bodyPr>
          <a:lstStyle/>
          <a:p>
            <a:pPr marL="0" indent="0" algn="ctr">
              <a:buNone/>
            </a:pPr>
            <a:r>
              <a:rPr lang="en-US" sz="3500" u="sng" dirty="0"/>
              <a:t>The 3 Versions of </a:t>
            </a:r>
            <a:r>
              <a:rPr lang="en-US" sz="3500" b="1" u="sng" dirty="0"/>
              <a:t>Ethical Anti-Realism </a:t>
            </a:r>
            <a:r>
              <a:rPr lang="en-US" sz="3500" u="sng" dirty="0"/>
              <a:t>(aka, Physicalism, Biologicalism, Ethical Naturalism)</a:t>
            </a:r>
          </a:p>
          <a:p>
            <a:pPr marL="0" indent="0" algn="ctr">
              <a:buNone/>
            </a:pPr>
            <a:endParaRPr lang="en-US" sz="3500" b="1" u="sng" dirty="0"/>
          </a:p>
          <a:p>
            <a:pPr marL="514350" indent="-514350">
              <a:buFont typeface="+mj-lt"/>
              <a:buAutoNum type="arabicPeriod"/>
            </a:pPr>
            <a:r>
              <a:rPr lang="en-US" b="1" u="sng" dirty="0"/>
              <a:t>Ethical Egoism </a:t>
            </a:r>
            <a:r>
              <a:rPr lang="en-US" dirty="0"/>
              <a:t>= morality reduces to naturalistic self-interested wants and desires</a:t>
            </a:r>
          </a:p>
          <a:p>
            <a:pPr marL="914400" lvl="1" indent="-514350"/>
            <a:r>
              <a:rPr lang="en-US" u="sng" dirty="0"/>
              <a:t>Right</a:t>
            </a:r>
            <a:r>
              <a:rPr lang="en-US" dirty="0"/>
              <a:t> = whatever satisfies my wants, interests, desires</a:t>
            </a:r>
          </a:p>
          <a:p>
            <a:pPr marL="914400" lvl="1" indent="-514350"/>
            <a:r>
              <a:rPr lang="en-US" u="sng" dirty="0"/>
              <a:t>Wrong</a:t>
            </a:r>
            <a:r>
              <a:rPr lang="en-US" dirty="0"/>
              <a:t> = whatever frustrates my wants, interests, desires</a:t>
            </a:r>
          </a:p>
          <a:p>
            <a:pPr marL="914400" lvl="1" indent="-514350"/>
            <a:endParaRPr lang="en-US" dirty="0"/>
          </a:p>
          <a:p>
            <a:pPr marL="514350" indent="-514350">
              <a:buFont typeface="+mj-lt"/>
              <a:buAutoNum type="arabicPeriod"/>
            </a:pPr>
            <a:r>
              <a:rPr lang="en-US" b="1" u="sng" dirty="0"/>
              <a:t>Moral Relativism</a:t>
            </a:r>
            <a:r>
              <a:rPr lang="en-US" dirty="0"/>
              <a:t> = morality reduces to social norms, religious norms, ethnic, LGBT group norms</a:t>
            </a:r>
            <a:endParaRPr lang="en-US" b="1" u="sng" dirty="0"/>
          </a:p>
          <a:p>
            <a:pPr marL="914400" lvl="1" indent="-514350"/>
            <a:r>
              <a:rPr lang="en-US" u="sng" dirty="0"/>
              <a:t>Right</a:t>
            </a:r>
            <a:r>
              <a:rPr lang="en-US" dirty="0"/>
              <a:t> = whatever is socially approved by the social group or the tradition</a:t>
            </a:r>
          </a:p>
          <a:p>
            <a:pPr marL="914400" lvl="1" indent="-514350"/>
            <a:r>
              <a:rPr lang="en-US" u="sng" dirty="0"/>
              <a:t>Wrong</a:t>
            </a:r>
            <a:r>
              <a:rPr lang="en-US" dirty="0"/>
              <a:t> = whatever is socially disapproved by the social group or the tradition</a:t>
            </a:r>
          </a:p>
          <a:p>
            <a:pPr marL="914400" lvl="1" indent="-514350"/>
            <a:endParaRPr lang="en-US" dirty="0"/>
          </a:p>
          <a:p>
            <a:pPr marL="514350" indent="-514350">
              <a:buFont typeface="+mj-lt"/>
              <a:buAutoNum type="arabicPeriod"/>
            </a:pPr>
            <a:r>
              <a:rPr lang="en-US" b="1" u="sng" dirty="0"/>
              <a:t>Utilitarianism</a:t>
            </a:r>
            <a:r>
              <a:rPr lang="en-US" dirty="0"/>
              <a:t> = morality reduces to the Principle of Utility: always act so as to produce the greatest amount of happiness for the greatest number of sentient beings (pain and pleasure), in the long run.</a:t>
            </a:r>
          </a:p>
          <a:p>
            <a:pPr marL="914400" lvl="1" indent="-514350"/>
            <a:r>
              <a:rPr lang="en-US" u="sng" dirty="0"/>
              <a:t>Right</a:t>
            </a:r>
            <a:r>
              <a:rPr lang="en-US" dirty="0"/>
              <a:t> = whatever maximizes happiness for the greatest number affected in the long run</a:t>
            </a:r>
          </a:p>
          <a:p>
            <a:pPr marL="914400" lvl="1" indent="-514350"/>
            <a:r>
              <a:rPr lang="en-US" u="sng" dirty="0"/>
              <a:t>Wrong</a:t>
            </a:r>
            <a:r>
              <a:rPr lang="en-US" dirty="0"/>
              <a:t> = whatever does not maximize the happiness of the greatest number affected</a:t>
            </a:r>
            <a:r>
              <a:rPr lang="mr-IN" dirty="0"/>
              <a:t>…</a:t>
            </a:r>
            <a:endParaRPr lang="en-US" dirty="0"/>
          </a:p>
          <a:p>
            <a:pPr marL="914400" lvl="1" indent="-514350"/>
            <a:endParaRPr lang="en-US" dirty="0"/>
          </a:p>
          <a:p>
            <a:pPr marL="400050" lvl="1" indent="0" algn="ctr">
              <a:buNone/>
            </a:pPr>
            <a:r>
              <a:rPr lang="en-US" sz="3500" u="sng" dirty="0"/>
              <a:t>The 2 Versions of </a:t>
            </a:r>
            <a:r>
              <a:rPr lang="en-US" sz="3500" b="1" u="sng" dirty="0"/>
              <a:t>Ethical Realism</a:t>
            </a:r>
          </a:p>
          <a:p>
            <a:pPr marL="400050" lvl="1" indent="0" algn="ctr">
              <a:buNone/>
            </a:pPr>
            <a:endParaRPr lang="en-US" sz="3500" dirty="0"/>
          </a:p>
          <a:p>
            <a:pPr marL="514350" indent="-514350">
              <a:buFont typeface="+mj-lt"/>
              <a:buAutoNum type="arabicPeriod"/>
            </a:pPr>
            <a:r>
              <a:rPr lang="en-US" b="1" u="sng" dirty="0"/>
              <a:t>Deontology</a:t>
            </a:r>
            <a:r>
              <a:rPr lang="en-US" dirty="0"/>
              <a:t> = Always treat a person (moral agents, SCMAs) with intrinsic moral value (do not treat a person as a mere “thing” or like “dirt” or with cruelty); act on moral duty to keep objective moral principles toward persons</a:t>
            </a:r>
          </a:p>
          <a:p>
            <a:pPr marL="914400" lvl="1" indent="-514350"/>
            <a:r>
              <a:rPr lang="en-US" u="sng" dirty="0"/>
              <a:t>Right</a:t>
            </a:r>
            <a:r>
              <a:rPr lang="en-US" dirty="0"/>
              <a:t> = Doing one’s objective moral duty for duty’s sake, e.g.,  Do not kill, Tell the truth, Do what is just, etc.</a:t>
            </a:r>
          </a:p>
          <a:p>
            <a:pPr marL="914400" lvl="1" indent="-514350"/>
            <a:r>
              <a:rPr lang="en-US" u="sng" dirty="0"/>
              <a:t>Wrong</a:t>
            </a:r>
            <a:r>
              <a:rPr lang="en-US" dirty="0"/>
              <a:t> = Treating others as mere means to an end, as things, rather than as beings of intrinsic value, e.g., to kill to harvest organs and make money and save lives of others; to lie is to intentional deceive someone for ulterior, hidden egoistic purposes </a:t>
            </a:r>
          </a:p>
          <a:p>
            <a:pPr marL="914400" lvl="1" indent="-514350"/>
            <a:endParaRPr lang="en-US" dirty="0"/>
          </a:p>
          <a:p>
            <a:pPr marL="514350" indent="-514350">
              <a:buFont typeface="+mj-lt"/>
              <a:buAutoNum type="arabicPeriod"/>
            </a:pPr>
            <a:r>
              <a:rPr lang="en-US" b="1" u="sng" dirty="0"/>
              <a:t>Virtue Ethics </a:t>
            </a:r>
            <a:r>
              <a:rPr lang="en-US" dirty="0"/>
              <a:t>= “Your message is -- your life,” be a moral light and guardian of life; attend to overcoming self-centeredness and bias --  and developing the interior moral qualities of the virtues -- the life of the mind; go beyond mere external behavior performance; inner peace in one, in many = peace in the world; rightly ordered loves, includes a Transcendent moral hierarchy (God, Brahman, Dao, Nirvana), gives one a rightly ordered life; disordered loves (self-centeredness, vices, addictions) produce disordered lives.</a:t>
            </a:r>
          </a:p>
          <a:p>
            <a:pPr marL="914400" lvl="1" indent="-514350"/>
            <a:r>
              <a:rPr lang="en-US" u="sng" dirty="0"/>
              <a:t>Right</a:t>
            </a:r>
            <a:r>
              <a:rPr lang="en-US" dirty="0"/>
              <a:t> = Being compassionate, just, fair, benevolent, morally courageous, truthful (the virtues)</a:t>
            </a:r>
          </a:p>
          <a:p>
            <a:pPr marL="914400" lvl="1" indent="-514350"/>
            <a:r>
              <a:rPr lang="en-US" u="sng" dirty="0"/>
              <a:t>Wrong</a:t>
            </a:r>
            <a:r>
              <a:rPr lang="en-US" dirty="0"/>
              <a:t> = Being slothful, greedy, deceptive, dishonest, unreliable, egoistic (the vices)</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F9C5EF27-4BBC-6B49-AE2D-4B76221424D2}" type="slidenum">
              <a:rPr lang="en-US" smtClean="0"/>
              <a:t>17</a:t>
            </a:fld>
            <a:endParaRPr lang="en-US"/>
          </a:p>
        </p:txBody>
      </p:sp>
    </p:spTree>
    <p:extLst>
      <p:ext uri="{BB962C8B-B14F-4D97-AF65-F5344CB8AC3E}">
        <p14:creationId xmlns:p14="http://schemas.microsoft.com/office/powerpoint/2010/main" val="2367349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652119"/>
          </a:xfrm>
        </p:spPr>
        <p:txBody>
          <a:bodyPr>
            <a:noAutofit/>
          </a:bodyPr>
          <a:lstStyle/>
          <a:p>
            <a:pPr algn="ctr"/>
            <a:r>
              <a:rPr lang="en-US" sz="2400" dirty="0"/>
              <a:t>The </a:t>
            </a:r>
            <a:r>
              <a:rPr lang="en-US" sz="2400" u="sng" dirty="0"/>
              <a:t>5 Moral Theories Rest Upon</a:t>
            </a:r>
            <a:br>
              <a:rPr lang="en-US" sz="2400" dirty="0"/>
            </a:br>
            <a:r>
              <a:rPr lang="en-US" sz="2400" dirty="0"/>
              <a:t>Competing Theories of the </a:t>
            </a:r>
            <a:r>
              <a:rPr lang="en-US" sz="2400" u="sng" dirty="0"/>
              <a:t>Essential Nature of a Human Being</a:t>
            </a:r>
          </a:p>
        </p:txBody>
      </p:sp>
      <p:sp>
        <p:nvSpPr>
          <p:cNvPr id="3" name="Content Placeholder 2"/>
          <p:cNvSpPr>
            <a:spLocks noGrp="1"/>
          </p:cNvSpPr>
          <p:nvPr>
            <p:ph idx="1"/>
          </p:nvPr>
        </p:nvSpPr>
        <p:spPr>
          <a:xfrm>
            <a:off x="575188" y="1179872"/>
            <a:ext cx="11385754" cy="5430994"/>
          </a:xfrm>
        </p:spPr>
        <p:txBody>
          <a:bodyPr>
            <a:normAutofit fontScale="47500" lnSpcReduction="20000"/>
          </a:bodyPr>
          <a:lstStyle/>
          <a:p>
            <a:pPr marL="0" indent="0" algn="ctr">
              <a:buNone/>
            </a:pPr>
            <a:r>
              <a:rPr lang="en-US" b="1" u="sng" dirty="0"/>
              <a:t>The Theories of Moral Anti-Realism</a:t>
            </a:r>
            <a:r>
              <a:rPr lang="en-US" u="sng" dirty="0"/>
              <a:t>:</a:t>
            </a:r>
          </a:p>
          <a:p>
            <a:pPr marL="0" indent="0" algn="ctr">
              <a:buNone/>
            </a:pPr>
            <a:r>
              <a:rPr lang="en-US" b="1" u="sng" dirty="0"/>
              <a:t>Metaphysical Base of Physicalism (Ontology</a:t>
            </a:r>
            <a:r>
              <a:rPr lang="en-US" u="sng" dirty="0"/>
              <a:t>) and </a:t>
            </a:r>
            <a:r>
              <a:rPr lang="en-US" b="1" u="sng" dirty="0"/>
              <a:t>Perceptions using the 5 Physical Senses of the External </a:t>
            </a:r>
            <a:r>
              <a:rPr lang="en-US" u="sng" dirty="0"/>
              <a:t>Physical World (Epistemology)</a:t>
            </a:r>
          </a:p>
          <a:p>
            <a:pPr marL="0" indent="0" algn="ctr">
              <a:buNone/>
            </a:pPr>
            <a:r>
              <a:rPr lang="en-US" sz="2500" dirty="0"/>
              <a:t>(aka, Ethical Anti-Realism, Reductivism, No Innate Moral Nature, No intrinsic Moral Value)</a:t>
            </a:r>
          </a:p>
          <a:p>
            <a:pPr marL="0" indent="0" algn="ctr">
              <a:buNone/>
            </a:pPr>
            <a:endParaRPr lang="en-US" sz="2500" dirty="0"/>
          </a:p>
          <a:p>
            <a:pPr marL="514350" indent="-514350">
              <a:buFont typeface="+mj-lt"/>
              <a:buAutoNum type="arabicPeriod"/>
            </a:pPr>
            <a:r>
              <a:rPr lang="en-US" b="1" u="sng" dirty="0"/>
              <a:t>Ethical Egoism</a:t>
            </a:r>
            <a:r>
              <a:rPr lang="en-US" b="1" dirty="0"/>
              <a:t>: We are essentially </a:t>
            </a:r>
            <a:r>
              <a:rPr lang="en-US" b="1" u="sng" dirty="0"/>
              <a:t>sentient biological organisms </a:t>
            </a:r>
            <a:r>
              <a:rPr lang="en-US" b="1" dirty="0"/>
              <a:t>driven by desires, wants, interests and fear (survival instincts seeking survival).</a:t>
            </a:r>
          </a:p>
          <a:p>
            <a:pPr marL="514350" indent="-514350">
              <a:buFont typeface="+mj-lt"/>
              <a:buAutoNum type="arabicPeriod"/>
            </a:pPr>
            <a:endParaRPr lang="en-US" dirty="0"/>
          </a:p>
          <a:p>
            <a:pPr marL="514350" indent="-514350">
              <a:buFont typeface="+mj-lt"/>
              <a:buAutoNum type="arabicPeriod"/>
            </a:pPr>
            <a:r>
              <a:rPr lang="en-US" b="1" u="sng" dirty="0"/>
              <a:t>Moral Relativism</a:t>
            </a:r>
            <a:r>
              <a:rPr lang="en-US" b="1" dirty="0"/>
              <a:t>: We are essentially </a:t>
            </a:r>
            <a:r>
              <a:rPr lang="en-US" b="1" u="sng" dirty="0"/>
              <a:t>social, relational beings </a:t>
            </a:r>
            <a:r>
              <a:rPr lang="en-US" b="1" dirty="0"/>
              <a:t>-- “blank slates” at birth, “silly putty” under the forces of social (cultural) determinism, seeking social harmony.</a:t>
            </a:r>
          </a:p>
          <a:p>
            <a:pPr marL="514350" indent="-514350">
              <a:buFont typeface="+mj-lt"/>
              <a:buAutoNum type="arabicPeriod"/>
            </a:pPr>
            <a:endParaRPr lang="en-US" dirty="0"/>
          </a:p>
          <a:p>
            <a:pPr marL="514350" indent="-514350">
              <a:buFont typeface="+mj-lt"/>
              <a:buAutoNum type="arabicPeriod"/>
            </a:pPr>
            <a:r>
              <a:rPr lang="en-US" b="1" u="sng" dirty="0"/>
              <a:t>Utilitarianism</a:t>
            </a:r>
            <a:r>
              <a:rPr lang="en-US" b="1" dirty="0"/>
              <a:t>: We are essentially </a:t>
            </a:r>
            <a:r>
              <a:rPr lang="en-US" b="1" u="sng" dirty="0"/>
              <a:t>sentient and rational biological beings</a:t>
            </a:r>
            <a:r>
              <a:rPr lang="en-US" b="1" dirty="0"/>
              <a:t> seeking to maximize happiness for all affected by decisions</a:t>
            </a:r>
          </a:p>
          <a:p>
            <a:pPr marL="0" indent="0" algn="ctr">
              <a:buNone/>
            </a:pPr>
            <a:endParaRPr lang="en-US" u="sng" dirty="0"/>
          </a:p>
          <a:p>
            <a:pPr marL="0" indent="0" algn="ctr">
              <a:buNone/>
            </a:pPr>
            <a:r>
              <a:rPr lang="en-US" b="1" u="sng" dirty="0"/>
              <a:t>The Theories of Moral Realism:</a:t>
            </a:r>
          </a:p>
          <a:p>
            <a:pPr marL="0" indent="0" algn="ctr">
              <a:buNone/>
            </a:pPr>
            <a:r>
              <a:rPr lang="en-US" b="1" u="sng" dirty="0"/>
              <a:t>Metaphysical Base of Personalism </a:t>
            </a:r>
            <a:r>
              <a:rPr lang="en-US" u="sng" dirty="0"/>
              <a:t>(Persons exist and are irreducible entities, SCMAs, Real Minds[Ontology] and </a:t>
            </a:r>
            <a:r>
              <a:rPr lang="en-US" b="1" u="sng" dirty="0"/>
              <a:t>1st-Person, Direct Knowledge </a:t>
            </a:r>
            <a:r>
              <a:rPr lang="en-US" u="sng" dirty="0"/>
              <a:t>of the Mind, SCMAs [Epistemology])</a:t>
            </a:r>
          </a:p>
          <a:p>
            <a:pPr marL="0" indent="0" algn="ctr">
              <a:buNone/>
            </a:pPr>
            <a:r>
              <a:rPr lang="en-US" sz="2500" dirty="0"/>
              <a:t>(aka, Ethical Anti-Naturalism, Non-Reductivism, Innate Moral Nature, Intrinsic Moral Value)</a:t>
            </a:r>
          </a:p>
          <a:p>
            <a:pPr marL="0" indent="0" algn="ctr">
              <a:buNone/>
            </a:pPr>
            <a:endParaRPr lang="en-US" sz="2500" dirty="0"/>
          </a:p>
          <a:p>
            <a:pPr marL="514350" indent="-514350">
              <a:buFont typeface="+mj-lt"/>
              <a:buAutoNum type="arabicPeriod" startAt="4"/>
            </a:pPr>
            <a:r>
              <a:rPr lang="en-US" b="1" u="sng" dirty="0"/>
              <a:t>Deontology</a:t>
            </a:r>
            <a:r>
              <a:rPr lang="en-US" b="1" dirty="0"/>
              <a:t>: We are essentially persons, embodied </a:t>
            </a:r>
            <a:r>
              <a:rPr lang="en-US" b="1" u="sng" dirty="0"/>
              <a:t>self-conscious moral agents </a:t>
            </a:r>
            <a:r>
              <a:rPr lang="en-US" dirty="0"/>
              <a:t>(person = mind = carries on the activities of SCMA (person or soul); our moral minds discern the moral structure and laws of the moral realist just as the physical laws govern the physical world. Thus we experience and understand the constraints of </a:t>
            </a:r>
            <a:r>
              <a:rPr lang="en-US" b="1" dirty="0"/>
              <a:t>objective universal moral duties</a:t>
            </a:r>
            <a:r>
              <a:rPr lang="en-US" dirty="0"/>
              <a:t>; under moral obligations to do what is right and not what is wrong.</a:t>
            </a:r>
          </a:p>
          <a:p>
            <a:pPr marL="514350" indent="-514350">
              <a:buFont typeface="+mj-lt"/>
              <a:buAutoNum type="arabicPeriod" startAt="4"/>
            </a:pPr>
            <a:endParaRPr lang="en-US" dirty="0"/>
          </a:p>
          <a:p>
            <a:pPr marL="514350" indent="-514350">
              <a:buFont typeface="+mj-lt"/>
              <a:buAutoNum type="arabicPeriod" startAt="4"/>
            </a:pPr>
            <a:r>
              <a:rPr lang="en-US" u="sng" dirty="0"/>
              <a:t>Virtue Ethics</a:t>
            </a:r>
            <a:r>
              <a:rPr lang="en-US" dirty="0"/>
              <a:t>: We are essentially embodied </a:t>
            </a:r>
            <a:r>
              <a:rPr lang="en-US" u="sng" dirty="0"/>
              <a:t>self-conscious moral agents seeking </a:t>
            </a:r>
            <a:r>
              <a:rPr lang="en-US" dirty="0"/>
              <a:t>freedom from self-centeredness and seeking objective universal moral virtue, moral perfection, or harmony with the ultimate Moral Reality or God. </a:t>
            </a:r>
          </a:p>
        </p:txBody>
      </p:sp>
      <p:sp>
        <p:nvSpPr>
          <p:cNvPr id="4" name="Slide Number Placeholder 3"/>
          <p:cNvSpPr>
            <a:spLocks noGrp="1"/>
          </p:cNvSpPr>
          <p:nvPr>
            <p:ph type="sldNum" sz="quarter" idx="12"/>
          </p:nvPr>
        </p:nvSpPr>
        <p:spPr/>
        <p:txBody>
          <a:bodyPr/>
          <a:lstStyle/>
          <a:p>
            <a:fld id="{F9C5EF27-4BBC-6B49-AE2D-4B76221424D2}" type="slidenum">
              <a:rPr lang="en-US" smtClean="0"/>
              <a:t>18</a:t>
            </a:fld>
            <a:endParaRPr lang="en-US"/>
          </a:p>
        </p:txBody>
      </p:sp>
    </p:spTree>
    <p:extLst>
      <p:ext uri="{BB962C8B-B14F-4D97-AF65-F5344CB8AC3E}">
        <p14:creationId xmlns:p14="http://schemas.microsoft.com/office/powerpoint/2010/main" val="1092535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40"/>
            <a:ext cx="8229600" cy="338819"/>
          </a:xfrm>
        </p:spPr>
        <p:txBody>
          <a:bodyPr>
            <a:normAutofit fontScale="90000"/>
          </a:bodyPr>
          <a:lstStyle/>
          <a:p>
            <a:r>
              <a:rPr lang="en-US" dirty="0"/>
              <a:t>The 5 Moral Theories</a:t>
            </a:r>
          </a:p>
        </p:txBody>
      </p:sp>
      <p:sp>
        <p:nvSpPr>
          <p:cNvPr id="3" name="Content Placeholder 2"/>
          <p:cNvSpPr>
            <a:spLocks noGrp="1"/>
          </p:cNvSpPr>
          <p:nvPr>
            <p:ph sz="half" idx="1"/>
          </p:nvPr>
        </p:nvSpPr>
        <p:spPr>
          <a:xfrm>
            <a:off x="412954" y="807525"/>
            <a:ext cx="7595419" cy="5548826"/>
          </a:xfrm>
        </p:spPr>
        <p:txBody>
          <a:bodyPr>
            <a:normAutofit fontScale="85000" lnSpcReduction="20000"/>
          </a:bodyPr>
          <a:lstStyle/>
          <a:p>
            <a:pPr>
              <a:buFont typeface="+mj-lt"/>
              <a:buAutoNum type="arabicPeriod"/>
            </a:pPr>
            <a:r>
              <a:rPr lang="en-US" sz="1600" b="1" u="sng" dirty="0"/>
              <a:t>Ethical Egoism </a:t>
            </a:r>
            <a:r>
              <a:rPr lang="en-US" sz="1600" dirty="0"/>
              <a:t>= Morality </a:t>
            </a:r>
            <a:r>
              <a:rPr lang="en-US" sz="1600" u="sng" dirty="0"/>
              <a:t>reduces</a:t>
            </a:r>
            <a:r>
              <a:rPr lang="en-US" sz="1600" dirty="0"/>
              <a:t> to the </a:t>
            </a:r>
            <a:r>
              <a:rPr lang="en-US" sz="1600" u="sng" dirty="0"/>
              <a:t>biological</a:t>
            </a:r>
            <a:r>
              <a:rPr lang="en-US" sz="1600" dirty="0"/>
              <a:t> fact that we are essentially biological organisms, driven to survive by wants, interests, and desires; morality just is (reduces to) our naturalistic self-interested wants and desires.</a:t>
            </a:r>
          </a:p>
          <a:p>
            <a:pPr>
              <a:buFont typeface="+mj-lt"/>
              <a:buAutoNum type="arabicPeriod"/>
            </a:pPr>
            <a:endParaRPr lang="en-US" sz="1600" dirty="0"/>
          </a:p>
          <a:p>
            <a:pPr>
              <a:buFont typeface="+mj-lt"/>
              <a:buAutoNum type="arabicPeriod"/>
            </a:pPr>
            <a:r>
              <a:rPr lang="en-US" sz="1600" b="1" u="sng" dirty="0"/>
              <a:t>Moral Relativism</a:t>
            </a:r>
            <a:r>
              <a:rPr lang="en-US" sz="1600" dirty="0"/>
              <a:t> = Morality </a:t>
            </a:r>
            <a:r>
              <a:rPr lang="en-US" sz="1600" u="sng" dirty="0"/>
              <a:t>reduces</a:t>
            </a:r>
            <a:r>
              <a:rPr lang="en-US" sz="1600" dirty="0"/>
              <a:t> to the fact that we are essentially </a:t>
            </a:r>
            <a:r>
              <a:rPr lang="en-US" sz="1600" u="sng" dirty="0"/>
              <a:t>social</a:t>
            </a:r>
            <a:r>
              <a:rPr lang="en-US" sz="1600" dirty="0"/>
              <a:t> beings; “morality” =  </a:t>
            </a:r>
            <a:r>
              <a:rPr lang="en-US" sz="1600" u="sng" dirty="0"/>
              <a:t>socialization = external conditioning by environments </a:t>
            </a:r>
            <a:r>
              <a:rPr lang="en-US" sz="1600" dirty="0"/>
              <a:t>of social norms, religious norms, ethnic, LGBT group norms, political party norms, nationalistic norms, et al.</a:t>
            </a:r>
          </a:p>
          <a:p>
            <a:pPr>
              <a:buFont typeface="+mj-lt"/>
              <a:buAutoNum type="arabicPeriod"/>
            </a:pPr>
            <a:endParaRPr lang="en-US" sz="1600" dirty="0"/>
          </a:p>
          <a:p>
            <a:pPr>
              <a:buFont typeface="+mj-lt"/>
              <a:buAutoNum type="arabicPeriod"/>
            </a:pPr>
            <a:r>
              <a:rPr lang="en-US" sz="1600" b="1" u="sng" dirty="0"/>
              <a:t>Utilitarianism</a:t>
            </a:r>
            <a:r>
              <a:rPr lang="en-US" sz="1600" dirty="0"/>
              <a:t> = Morality </a:t>
            </a:r>
            <a:r>
              <a:rPr lang="en-US" sz="1600" u="sng" dirty="0"/>
              <a:t>reduces</a:t>
            </a:r>
            <a:r>
              <a:rPr lang="en-US" sz="1600" dirty="0"/>
              <a:t> to the fact that we are </a:t>
            </a:r>
            <a:r>
              <a:rPr lang="en-US" sz="1600" u="sng" dirty="0"/>
              <a:t>rational</a:t>
            </a:r>
            <a:r>
              <a:rPr lang="en-US" sz="1600" dirty="0"/>
              <a:t> and sentient beings; morality = reason using the Principle of Utility (calculating sums of pains and pleasures to all affected), </a:t>
            </a:r>
            <a:r>
              <a:rPr lang="en-US" sz="1600" u="sng" dirty="0"/>
              <a:t>reason calculating future consequences</a:t>
            </a:r>
            <a:r>
              <a:rPr lang="en-US" sz="1600" dirty="0"/>
              <a:t> of possible actions, i.e., always act so as to produce the greatest amount of happiness for the greatest number of sentient beings (pain and pleasure), in the long run.</a:t>
            </a:r>
          </a:p>
          <a:p>
            <a:pPr>
              <a:buFont typeface="+mj-lt"/>
              <a:buAutoNum type="arabicPeriod"/>
            </a:pPr>
            <a:endParaRPr lang="en-US" sz="1600" dirty="0"/>
          </a:p>
          <a:p>
            <a:pPr>
              <a:buFont typeface="+mj-lt"/>
              <a:buAutoNum type="arabicPeriod"/>
            </a:pPr>
            <a:r>
              <a:rPr lang="en-US" sz="1600" b="1" u="sng" dirty="0"/>
              <a:t>Deontology</a:t>
            </a:r>
            <a:r>
              <a:rPr lang="en-US" sz="1600" dirty="0"/>
              <a:t> = Morality is an </a:t>
            </a:r>
            <a:r>
              <a:rPr lang="en-US" sz="1600" u="sng" dirty="0"/>
              <a:t>irreducible moral fact of persons</a:t>
            </a:r>
            <a:r>
              <a:rPr lang="en-US" sz="1600" dirty="0"/>
              <a:t>, persons are essentially self-conscious </a:t>
            </a:r>
            <a:r>
              <a:rPr lang="en-US" sz="1600" u="sng" dirty="0"/>
              <a:t>moral</a:t>
            </a:r>
            <a:r>
              <a:rPr lang="en-US" sz="1600" dirty="0"/>
              <a:t> agents (SCMAs, an irreducible moral conscience, the </a:t>
            </a:r>
            <a:r>
              <a:rPr lang="en-US" sz="1600" u="sng" dirty="0"/>
              <a:t>moral</a:t>
            </a:r>
            <a:r>
              <a:rPr lang="en-US" sz="1600" dirty="0"/>
              <a:t> nature of the </a:t>
            </a:r>
            <a:r>
              <a:rPr lang="en-US" sz="1600" u="sng" dirty="0"/>
              <a:t>mind</a:t>
            </a:r>
            <a:r>
              <a:rPr lang="en-US" sz="1600" dirty="0"/>
              <a:t>), bearers of intrinsic moral worth, which requires that we recognize others (and ourselves) as SCMAs, and </a:t>
            </a:r>
            <a:r>
              <a:rPr lang="en-US" sz="1600" u="sng" dirty="0"/>
              <a:t>always act according to our moral duty</a:t>
            </a:r>
            <a:r>
              <a:rPr lang="en-US" sz="1600" dirty="0"/>
              <a:t>, i.e., treating persons (SCMAs) with intrinsic moral value (contra treating persons as merely useful or useless things); requiring action on objective, universal moral duties, objective moral principles: Do not harm, Do not kill, Tell the truth, Be just, Do good.</a:t>
            </a:r>
          </a:p>
          <a:p>
            <a:pPr>
              <a:buFont typeface="+mj-lt"/>
              <a:buAutoNum type="arabicPeriod"/>
            </a:pPr>
            <a:endParaRPr lang="en-US" sz="1600" dirty="0"/>
          </a:p>
          <a:p>
            <a:pPr>
              <a:buFont typeface="+mj-lt"/>
              <a:buAutoNum type="arabicPeriod"/>
            </a:pPr>
            <a:r>
              <a:rPr lang="en-US" sz="1600" b="1" u="sng" dirty="0"/>
              <a:t>Virtue Ethics </a:t>
            </a:r>
            <a:r>
              <a:rPr lang="en-US" sz="1600" dirty="0"/>
              <a:t>= Morality is an </a:t>
            </a:r>
            <a:r>
              <a:rPr lang="en-US" sz="1600" u="sng" dirty="0"/>
              <a:t>irreducible moral fact of persons </a:t>
            </a:r>
            <a:r>
              <a:rPr lang="en-US" sz="1600" dirty="0"/>
              <a:t>(SCMAs, moral conscience, the </a:t>
            </a:r>
            <a:r>
              <a:rPr lang="en-US" sz="1600" u="sng" dirty="0"/>
              <a:t>moral</a:t>
            </a:r>
            <a:r>
              <a:rPr lang="en-US" sz="1600" dirty="0"/>
              <a:t> nature of the </a:t>
            </a:r>
            <a:r>
              <a:rPr lang="en-US" sz="1600" u="sng" dirty="0"/>
              <a:t>mind</a:t>
            </a:r>
            <a:r>
              <a:rPr lang="en-US" sz="1600" dirty="0"/>
              <a:t>), where one’s moral character (not one’s mere words) is one’s primary project and message to others; attention to actually </a:t>
            </a:r>
            <a:r>
              <a:rPr lang="en-US" sz="1600" u="sng" dirty="0"/>
              <a:t>developing virtue character traits (kindness, benevolence, justice, self-control, altruism, truthfulness, wisdom, patience)</a:t>
            </a:r>
            <a:r>
              <a:rPr lang="en-US" sz="1600" dirty="0"/>
              <a:t>, rightly ordered “loves”, </a:t>
            </a:r>
            <a:r>
              <a:rPr lang="en-US" sz="1600" u="sng" dirty="0"/>
              <a:t>overcoming “addictions” to biological wants, desires, and lusts</a:t>
            </a:r>
            <a:r>
              <a:rPr lang="en-US" sz="1600" dirty="0"/>
              <a:t>, and other human universal first-person dis-orders -- of self-centeredness, vices, addictions, tribalism, social conditioning, and cold, calculating utilitarian rationality </a:t>
            </a:r>
            <a:r>
              <a:rPr lang="mr-IN" sz="1600" dirty="0"/>
              <a:t>–</a:t>
            </a:r>
            <a:r>
              <a:rPr lang="en-US" sz="1600" dirty="0"/>
              <a:t> all of which produce disorder in one’s inner personal life and conflicts with others.</a:t>
            </a:r>
          </a:p>
          <a:p>
            <a:pPr>
              <a:buFont typeface="+mj-lt"/>
              <a:buAutoNum type="arabicPeriod"/>
            </a:pPr>
            <a:endParaRPr lang="en-US" sz="1600" b="1" u="sng" dirty="0"/>
          </a:p>
          <a:p>
            <a:pPr>
              <a:buFont typeface="+mj-lt"/>
              <a:buAutoNum type="arabicPeriod"/>
            </a:pPr>
            <a:endParaRPr lang="en-US" sz="1600" dirty="0"/>
          </a:p>
          <a:p>
            <a:endParaRPr lang="en-US" dirty="0"/>
          </a:p>
        </p:txBody>
      </p:sp>
      <p:sp>
        <p:nvSpPr>
          <p:cNvPr id="5" name="Slide Number Placeholder 4"/>
          <p:cNvSpPr>
            <a:spLocks noGrp="1"/>
          </p:cNvSpPr>
          <p:nvPr>
            <p:ph type="sldNum" sz="quarter" idx="12"/>
          </p:nvPr>
        </p:nvSpPr>
        <p:spPr/>
        <p:txBody>
          <a:bodyPr/>
          <a:lstStyle/>
          <a:p>
            <a:fld id="{4CA8B8CD-8A05-214E-A1C0-6444EBC43E5C}" type="slidenum">
              <a:rPr lang="en-US" smtClean="0"/>
              <a:t>19</a:t>
            </a:fld>
            <a:endParaRPr lang="en-US"/>
          </a:p>
        </p:txBody>
      </p:sp>
      <p:pic>
        <p:nvPicPr>
          <p:cNvPr id="6" name="Content Placeholder 4"/>
          <p:cNvPicPr>
            <a:picLocks noGrp="1" noChangeAspect="1"/>
          </p:cNvPicPr>
          <p:nvPr>
            <p:ph sz="half" idx="2"/>
          </p:nvPr>
        </p:nvPicPr>
        <p:blipFill>
          <a:blip r:embed="rId2"/>
          <a:srcRect t="-1384" b="-1384"/>
          <a:stretch>
            <a:fillRect/>
          </a:stretch>
        </p:blipFill>
        <p:spPr>
          <a:xfrm>
            <a:off x="8286579" y="1091192"/>
            <a:ext cx="3391242" cy="3800485"/>
          </a:xfrm>
        </p:spPr>
      </p:pic>
    </p:spTree>
    <p:extLst>
      <p:ext uri="{BB962C8B-B14F-4D97-AF65-F5344CB8AC3E}">
        <p14:creationId xmlns:p14="http://schemas.microsoft.com/office/powerpoint/2010/main" val="3054262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rotWithShape="1">
          <a:blip r:embed="rId2"/>
          <a:srcRect r="-2" b="6214"/>
          <a:stretch/>
        </p:blipFill>
        <p:spPr>
          <a:xfrm>
            <a:off x="5933137" y="11"/>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p:cNvSpPr>
            <a:spLocks noGrp="1"/>
          </p:cNvSpPr>
          <p:nvPr>
            <p:ph type="title"/>
          </p:nvPr>
        </p:nvSpPr>
        <p:spPr>
          <a:xfrm>
            <a:off x="427703" y="162232"/>
            <a:ext cx="5427874" cy="2182761"/>
          </a:xfrm>
        </p:spPr>
        <p:txBody>
          <a:bodyPr vert="horz" lIns="91440" tIns="45720" rIns="91440" bIns="45720" rtlCol="0" anchor="ctr">
            <a:normAutofit/>
          </a:bodyPr>
          <a:lstStyle/>
          <a:p>
            <a:pPr algn="l" eaLnBrk="1" hangingPunct="1">
              <a:lnSpc>
                <a:spcPct val="90000"/>
              </a:lnSpc>
            </a:pPr>
            <a:r>
              <a:rPr lang="en-US" sz="2000" dirty="0"/>
              <a:t>What is Empiricism, </a:t>
            </a:r>
            <a:r>
              <a:rPr lang="en-US" sz="2000" u="sng" dirty="0"/>
              <a:t>How Do Gain Knowledge of What Exists?</a:t>
            </a:r>
            <a:br>
              <a:rPr lang="en-US" sz="2000" u="sng" dirty="0"/>
            </a:br>
            <a:br>
              <a:rPr lang="en-US" sz="2000" dirty="0"/>
            </a:br>
            <a:r>
              <a:rPr lang="en-US" sz="2000" u="sng" dirty="0"/>
              <a:t>Answer</a:t>
            </a:r>
            <a:r>
              <a:rPr lang="en-US" sz="2000" dirty="0"/>
              <a:t> from a Classic </a:t>
            </a:r>
            <a:r>
              <a:rPr lang="en-US" sz="2000" u="sng" dirty="0"/>
              <a:t>Empiricist, John Locke</a:t>
            </a:r>
            <a:r>
              <a:rPr lang="en-US" sz="2000" dirty="0"/>
              <a:t>: Knowledge can be gained by the physical senses of external physical objects </a:t>
            </a:r>
            <a:r>
              <a:rPr lang="en-US" sz="2000" u="sng" dirty="0"/>
              <a:t>and</a:t>
            </a:r>
            <a:r>
              <a:rPr lang="en-US" sz="2000" dirty="0"/>
              <a:t> by direct self-consciousness of oneself or person </a:t>
            </a:r>
          </a:p>
        </p:txBody>
      </p:sp>
      <p:sp>
        <p:nvSpPr>
          <p:cNvPr id="4" name="Content Placeholder 3"/>
          <p:cNvSpPr>
            <a:spLocks noGrp="1"/>
          </p:cNvSpPr>
          <p:nvPr>
            <p:ph sz="half" idx="1"/>
          </p:nvPr>
        </p:nvSpPr>
        <p:spPr>
          <a:xfrm>
            <a:off x="427703" y="2575034"/>
            <a:ext cx="5505434" cy="4146442"/>
          </a:xfrm>
        </p:spPr>
        <p:txBody>
          <a:bodyPr vert="horz" lIns="91440" tIns="45720" rIns="91440" bIns="45720" rtlCol="0">
            <a:normAutofit/>
          </a:bodyPr>
          <a:lstStyle/>
          <a:p>
            <a:pPr marL="0" indent="0">
              <a:buNone/>
            </a:pPr>
            <a:r>
              <a:rPr lang="en-US" sz="1800" dirty="0"/>
              <a:t>“Real existence can be proved only by real existence; and, therefore, the real existence of a God can only be proved by the real existence of other things.  </a:t>
            </a:r>
            <a:r>
              <a:rPr lang="en-US" sz="1800" u="sng" dirty="0"/>
              <a:t>The real existence of other things without us [external objects] can be evidenced to us only by our senses [3</a:t>
            </a:r>
            <a:r>
              <a:rPr lang="en-US" sz="1800" u="sng" baseline="30000" dirty="0"/>
              <a:t>rd</a:t>
            </a:r>
            <a:r>
              <a:rPr lang="en-US" sz="1800" u="sng" dirty="0"/>
              <a:t> person observations using the 5 physical senses]; but our own existence is known to us by a certainty yet higher than our senses give us of the existence of other things, and that is internal perception, self-consciousness, or intuition[direct, 1</a:t>
            </a:r>
            <a:r>
              <a:rPr lang="en-US" sz="1800" u="sng" baseline="30000" dirty="0"/>
              <a:t>st</a:t>
            </a:r>
            <a:r>
              <a:rPr lang="en-US" sz="1800" u="sng" dirty="0"/>
              <a:t> person knowledge of our person or mind]; </a:t>
            </a:r>
            <a:r>
              <a:rPr lang="en-US" sz="1800" dirty="0"/>
              <a:t>from whence therefore may be drawn, by a train of ideas, the surest and most incontestable proof of a God.”</a:t>
            </a:r>
          </a:p>
          <a:p>
            <a:pPr marL="0" indent="0">
              <a:buNone/>
            </a:pPr>
            <a:r>
              <a:rPr lang="en-US" sz="1800" dirty="0"/>
              <a:t>(Locke 1972: 316.  Quoted from Robert Meyers, </a:t>
            </a:r>
            <a:r>
              <a:rPr lang="en-US" sz="1800" u="sng" dirty="0"/>
              <a:t>Understanding Empiricism</a:t>
            </a:r>
            <a:r>
              <a:rPr lang="en-US" sz="1800" dirty="0"/>
              <a:t>, [2014] p.1)</a:t>
            </a:r>
          </a:p>
          <a:p>
            <a:endParaRPr lang="en-US" sz="1500" dirty="0"/>
          </a:p>
        </p:txBody>
      </p:sp>
      <p:sp>
        <p:nvSpPr>
          <p:cNvPr id="5" name="Slide Number Placeholder 4"/>
          <p:cNvSpPr>
            <a:spLocks noGrp="1"/>
          </p:cNvSpPr>
          <p:nvPr>
            <p:ph type="sldNum" sz="quarter" idx="12"/>
          </p:nvPr>
        </p:nvSpPr>
        <p:spPr>
          <a:xfrm>
            <a:off x="6730366" y="6356351"/>
            <a:ext cx="874395" cy="365125"/>
          </a:xfrm>
        </p:spPr>
        <p:txBody>
          <a:bodyPr vert="horz" lIns="91440" tIns="45720" rIns="91440" bIns="45720" rtlCol="0" anchor="ctr">
            <a:normAutofit/>
          </a:bodyPr>
          <a:lstStyle/>
          <a:p>
            <a:pPr>
              <a:spcAft>
                <a:spcPts val="600"/>
              </a:spcAft>
              <a:defRPr/>
            </a:pPr>
            <a:fld id="{F74C10F3-5A63-8241-A2F0-FA5669FB8AA0}" type="slidenum">
              <a:rPr lang="en-US" altLang="en-US">
                <a:solidFill>
                  <a:prstClr val="black">
                    <a:tint val="75000"/>
                  </a:prstClr>
                </a:solidFill>
                <a:latin typeface="Calibri" panose="020F0502020204030204"/>
              </a:rPr>
              <a:pPr>
                <a:spcAft>
                  <a:spcPts val="600"/>
                </a:spcAft>
                <a:defRPr/>
              </a:pPr>
              <a:t>20</a:t>
            </a:fld>
            <a:endParaRPr lang="en-US" alt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04275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2677</Words>
  <Application>Microsoft Macintosh PowerPoint</Application>
  <PresentationFormat>Widescreen</PresentationFormat>
  <Paragraphs>181</Paragraphs>
  <Slides>20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游ゴシック</vt:lpstr>
      <vt:lpstr>Arial</vt:lpstr>
      <vt:lpstr>Calibri</vt:lpstr>
      <vt:lpstr>Calibri Light</vt:lpstr>
      <vt:lpstr>Helvetica</vt:lpstr>
      <vt:lpstr>Mangal</vt:lpstr>
      <vt:lpstr>ＭＳ Ｐゴシック</vt:lpstr>
      <vt:lpstr>Times New Roman</vt:lpstr>
      <vt:lpstr>Verdana</vt:lpstr>
      <vt:lpstr>Office Theme</vt:lpstr>
      <vt:lpstr>The Metaphysical Foundation of The Three Theories of Moral Anti-Realism: Amoral Physicalism or Biologicalism</vt:lpstr>
      <vt:lpstr>A Question: What am I, What are we? (Also, how do we know the answer to this question?)</vt:lpstr>
      <vt:lpstr>Moral Anti-Realism 1: Ethical Egoism</vt:lpstr>
      <vt:lpstr>Physicalism = The Brain = The Complete Mind </vt:lpstr>
      <vt:lpstr>Human Nature Reduces to Human Genetic Code: The 98.4% Chimp DNA Argument (Peter Singer, et al): Philosophical Claims: “We are Chimps”, “Chimps are People, too!”, “Science Proves It!” </vt:lpstr>
      <vt:lpstr>Contemporary Psychology &amp; Neuropsychology Axiom: “The mind is the brain.” “The Cerebral Cortex Creates Consciousness and Thinking”</vt:lpstr>
      <vt:lpstr>Moral Anti-Realism 2: Moral or Cultural Relativism – The Blank Slate Theory</vt:lpstr>
      <vt:lpstr>Moral (and Cultural) Relativism:  Morality is Learned I = Blank Slate + Culture (Secular or Religious) Engraves its Values into Us I = Silly Putty + Culture (Secular or Religious) Molds me into its image</vt:lpstr>
      <vt:lpstr>Customs Create Instincts; Social Conditioning is Stronger then Biological Instincts</vt:lpstr>
      <vt:lpstr>Illustration: Principles of Sociology (textbook) http://www.soc.iastate.edu/sapp/soc235basics.html</vt:lpstr>
      <vt:lpstr>Basic Argument for Cultural Relativism See Ruth Benedict (a student of Franz Boas) in Rachels, Elements</vt:lpstr>
      <vt:lpstr>Moral Anti-Realism 3: Utilitarianism</vt:lpstr>
      <vt:lpstr>Analytic Outline of Bentham’s Axiom of Nature (A Self-Evident, Unsupported Axiom/Claim)</vt:lpstr>
      <vt:lpstr>Utilitarianism in Everyday Maxims </vt:lpstr>
      <vt:lpstr>Opening Paragraph, The Principles of Morals and Legislation (1780/1789): Nature and the Principle of Utility</vt:lpstr>
      <vt:lpstr>Bentham’s Argument Part II: The Felicific Calculus (aka, The Happiness Calculus, The Hedonistic Calculus; Doing Moral Mathematics) How to Calculate Right/Wrong to All Effected =  Use the 7 Modes of Pains and Pleasures and Solve Any and Every Decision</vt:lpstr>
      <vt:lpstr>There Are Two Kinds of Moral Theories: Moral Anti-Realism (3 Versions)  and Moral Realism (2 Versions) </vt:lpstr>
      <vt:lpstr>The 5 Moral Theories Rest Upon Competing Theories of the Essential Nature of a Human Being</vt:lpstr>
      <vt:lpstr>The 5 Moral Theories</vt:lpstr>
      <vt:lpstr>What is Empiricism, How Do Gain Knowledge of What Exists?  Answer from a Classic Empiricist, John Locke: Knowledge can be gained by the physical senses of external physical objects and by direct self-consciousness of oneself or person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Metaphysical Foundation of The Three Theories of Moral Anti-Realism: Amoral Physicalism or Biologicalism</dc:title>
  <dc:creator>Ducharme Jr,Howard M</dc:creator>
  <cp:lastModifiedBy>Ducharme Jr,Howard M</cp:lastModifiedBy>
  <cp:revision>11</cp:revision>
  <dcterms:created xsi:type="dcterms:W3CDTF">2018-09-19T14:20:31Z</dcterms:created>
  <dcterms:modified xsi:type="dcterms:W3CDTF">2018-09-19T18:34:23Z</dcterms:modified>
</cp:coreProperties>
</file>